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93" r:id="rId17"/>
    <p:sldId id="285" r:id="rId18"/>
    <p:sldId id="288" r:id="rId19"/>
    <p:sldId id="289" r:id="rId20"/>
    <p:sldId id="290" r:id="rId21"/>
    <p:sldId id="291" r:id="rId22"/>
    <p:sldId id="276" r:id="rId23"/>
    <p:sldId id="286" r:id="rId24"/>
    <p:sldId id="277" r:id="rId25"/>
    <p:sldId id="278" r:id="rId26"/>
    <p:sldId id="279" r:id="rId27"/>
    <p:sldId id="295" r:id="rId28"/>
    <p:sldId id="280" r:id="rId29"/>
    <p:sldId id="281" r:id="rId30"/>
    <p:sldId id="282" r:id="rId31"/>
    <p:sldId id="283" r:id="rId32"/>
    <p:sldId id="284" r:id="rId33"/>
    <p:sldId id="292" r:id="rId34"/>
    <p:sldId id="287" r:id="rId35"/>
    <p:sldId id="294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1" autoAdjust="0"/>
  </p:normalViewPr>
  <p:slideViewPr>
    <p:cSldViewPr>
      <p:cViewPr varScale="1">
        <p:scale>
          <a:sx n="57" d="100"/>
          <a:sy n="57" d="100"/>
        </p:scale>
        <p:origin x="-15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57;-16\Desktop\1606221245749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44408" cy="7920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3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Проект</a:t>
            </a:r>
            <a:endParaRPr lang="ru-RU" sz="4800" spc="3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280920" cy="4176464"/>
          </a:xfrm>
        </p:spPr>
        <p:txBody>
          <a:bodyPr>
            <a:normAutofit fontScale="92500"/>
          </a:bodyPr>
          <a:lstStyle/>
          <a:p>
            <a:pPr indent="228600">
              <a:spcAft>
                <a:spcPts val="750"/>
              </a:spcAft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«Инновационные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формы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indent="228600">
              <a:spcAft>
                <a:spcPts val="750"/>
              </a:spcAft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взаимодействия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 семьей в рамках реализации ФГОС дошкольного образования»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r"/>
            <a:r>
              <a:rPr lang="ru-RU" sz="26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Автор: Мирзабекова Саида </a:t>
            </a:r>
            <a:r>
              <a:rPr lang="ru-RU" sz="26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Маратовна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МБДОУ «Детский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сад 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№16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«Чебурашка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r"/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432048"/>
          </a:xfrm>
        </p:spPr>
        <p:txBody>
          <a:bodyPr>
            <a:no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</a:rPr>
              <a:t>Третий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этап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b="1" dirty="0" err="1">
                <a:solidFill>
                  <a:srgbClr val="FF0000"/>
                </a:solidFill>
              </a:rPr>
              <a:t>заключительный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6045768"/>
              </p:ext>
            </p:extLst>
          </p:nvPr>
        </p:nvGraphicFramePr>
        <p:xfrm>
          <a:off x="539552" y="1556792"/>
          <a:ext cx="8064896" cy="2943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429"/>
                <a:gridCol w="1844884"/>
                <a:gridCol w="1380303"/>
                <a:gridCol w="2109280"/>
              </a:tblGrid>
              <a:tr h="966187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Задачи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Сроки исполнения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</a:tr>
              <a:tr h="197768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Открытое обсуждение материалов проекта на уровне системы дошкольного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Создание страницы на сайте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Ноябрь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воспитатели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27305" marR="8890" marT="8890" marB="88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986645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Основные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формы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реализации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проекта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5851443"/>
              </p:ext>
            </p:extLst>
          </p:nvPr>
        </p:nvGraphicFramePr>
        <p:xfrm>
          <a:off x="457199" y="1268761"/>
          <a:ext cx="8147248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657"/>
                <a:gridCol w="2608118"/>
                <a:gridCol w="2720473"/>
              </a:tblGrid>
              <a:tr h="699328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КОЛЛЕКТИВНЫЕ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НАГЛЯДНО-ИНФОРМАЦИОННЫЕ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54399" marR="54399" marT="0" marB="0"/>
                </a:tc>
              </a:tr>
              <a:tr h="4053199">
                <a:tc>
                  <a:txBody>
                    <a:bodyPr/>
                    <a:lstStyle/>
                    <a:p>
                      <a:pPr marL="457200"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Игровые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проекты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Круглый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стол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Музыкальный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семейный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киоск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Родительские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собрания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Семейная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изостудия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Семейный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клуб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Совместные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праздники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Творческая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семейная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мастерская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Анкетирование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Индивидуальные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беседы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Консультации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Встречи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с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узкими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специалистами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папки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для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родителей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листки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Памятки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для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родителей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Методическая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копилка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для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родителей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Родители советуют (пункт обмена опытом)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Фотогалереи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Выставки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рисунков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поделок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Семейные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тематические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фотоконкурсы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54399" marR="543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794357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ПРОДУКТЫ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Видео </a:t>
            </a:r>
            <a:r>
              <a:rPr lang="ru-RU" sz="2800" dirty="0"/>
              <a:t>и фото материалы новых нетрадиционных форм работы с родителями.</a:t>
            </a:r>
          </a:p>
          <a:p>
            <a:pPr lvl="0"/>
            <a:r>
              <a:rPr lang="ru-RU" sz="2800" dirty="0"/>
              <a:t>Новые разработки, сценарии нетрадиционных форм работы с семьей, организации семейных клубов и родительских объединений.</a:t>
            </a:r>
          </a:p>
          <a:p>
            <a:pPr lvl="0"/>
            <a:r>
              <a:rPr lang="en-US" sz="2800" dirty="0" err="1"/>
              <a:t>Анкеты</a:t>
            </a:r>
            <a:endParaRPr lang="ru-RU" sz="2800" dirty="0"/>
          </a:p>
          <a:p>
            <a:pPr lvl="0"/>
            <a:r>
              <a:rPr lang="en-US" sz="2800" dirty="0" err="1"/>
              <a:t>Семейные</a:t>
            </a:r>
            <a:r>
              <a:rPr lang="en-US" sz="2800" dirty="0"/>
              <a:t> </a:t>
            </a:r>
            <a:r>
              <a:rPr lang="en-US" sz="2800" dirty="0" err="1"/>
              <a:t>стенгазеты</a:t>
            </a:r>
            <a:r>
              <a:rPr lang="en-US" sz="2800" dirty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628150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ДИАГНОСТИЧЕСКИЙ ИНСТРУМЕНТАРИЙ.</a:t>
            </a:r>
            <a:r>
              <a:rPr lang="en-US" b="1" dirty="0"/>
              <a:t> </a:t>
            </a:r>
            <a:endParaRPr lang="ru-RU" b="1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качестве диагностических методов в ходе реализации проекта будет применяться:</a:t>
            </a:r>
          </a:p>
          <a:p>
            <a:pPr lvl="0"/>
            <a:r>
              <a:rPr lang="ru-RU" sz="2400" dirty="0"/>
              <a:t>анкетирование и беседы с родителями;</a:t>
            </a:r>
          </a:p>
          <a:p>
            <a:pPr lvl="0"/>
            <a:r>
              <a:rPr lang="en-US" sz="2400" dirty="0" err="1"/>
              <a:t>наблюдение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детьми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продуктов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(</a:t>
            </a:r>
            <a:r>
              <a:rPr lang="en-US" sz="2400" dirty="0" err="1"/>
              <a:t>поделки</a:t>
            </a:r>
            <a:r>
              <a:rPr lang="en-US" sz="2400" dirty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1507984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ЗАКЛЮЧЕНИЕ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заключении хотелось бы еще раз подчеркнуть, что семья и дошкольное учреждение – два важных социальных института социализации ребенка. Без родительского участия процесс воспитания невозможен, или, по крайней мере, неполноценен. Опыт работы с родителями показал, что в результате применения современных форм взаимодействия позиция родителей стала более гибкой. Теперь они не зрители и наблюдатели, а активные участники в жизни своего ребёнка. Такие изменения позволяют нам говорить об эффективности использования современных форм в работе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2150394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ФОТОГАЛЕРЕЯ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ИГРОВЫЕ ПРОЕКТЫ</a:t>
            </a:r>
            <a:endParaRPr lang="ru-RU" sz="2400" dirty="0"/>
          </a:p>
        </p:txBody>
      </p:sp>
      <p:pic>
        <p:nvPicPr>
          <p:cNvPr id="4" name="Рисунок 3" descr="прое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120680" cy="3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9935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ИГРОВЫЕ ПРОЕКТЫ</a:t>
            </a:r>
            <a:endParaRPr lang="ru-RU" sz="2400" b="1" dirty="0"/>
          </a:p>
        </p:txBody>
      </p:sp>
      <p:pic>
        <p:nvPicPr>
          <p:cNvPr id="4" name="Содержимое 3" descr="мпдина прое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394472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СЕМЕЙНЫЙ ПРОЕКТ «СЕМЕЙНОЕ ДЕРЕВО»</a:t>
            </a:r>
            <a:endParaRPr lang="ru-RU" sz="2400" b="1" dirty="0"/>
          </a:p>
        </p:txBody>
      </p:sp>
      <p:pic>
        <p:nvPicPr>
          <p:cNvPr id="4" name="Содержимое 3" descr="игровые проекты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352041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ИГРОВОЙ ПРОЕКТ С МОЛОДЫМИ РОДИТЕЛЯМИ</a:t>
            </a:r>
            <a:endParaRPr lang="ru-RU" sz="2400" b="1" dirty="0"/>
          </a:p>
        </p:txBody>
      </p:sp>
      <p:pic>
        <p:nvPicPr>
          <p:cNvPr id="4" name="Содержимое 3" descr="игров проект с молод родителя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034617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ИГРОВОЙ ПРОЕКТ С МОЛОДЫМИ РОДИТЕЛЯМИ</a:t>
            </a:r>
            <a:endParaRPr lang="ru-RU" sz="2400" b="1" dirty="0"/>
          </a:p>
        </p:txBody>
      </p:sp>
      <p:pic>
        <p:nvPicPr>
          <p:cNvPr id="6" name="Содержимое 5" descr="игры с род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888432" cy="4741987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88832" cy="4536504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Кто он, современный родитель? Чем отличается от родителей прошлого? Осознает ли свою ответственность за воспитание ребенка, считает ли своей обязанностью создание условий для его полноценного развития? Готов ли к организации жизни деятельности своего малыша? С этими каждый думающий педагог, обеспечивающий личностное развитие каждого ребенка.</a:t>
            </a:r>
            <a:b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 тысячелетнюю историю человечества сложились две ветви воспитания подрастающего поколения: семейное и общественное. Каждая из этих ветвей, представляя социальный институт воспитания, обладает специфическими возможностями в формировании личности ребенка. Семья и дошкольные учреждения – два различных по воспитательным функциям института социализации детей, взаимодействующих друг с другом. В учреждении ребенок получает образование, приобретает умение взаимодействовать с другими детьми и взрослыми, организовывать собственную деятельность. Однако ,насколько эффективно ребенок будет овладевать этими навыками, зависит от отношения семьи к ДОУ.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79208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ПОЯСНИТЕЛЬНАЯ ЗАПИСКА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7109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КОНСУЛЬТАЦИИ С РОДИТЕЛЯМИ</a:t>
            </a:r>
            <a:endParaRPr lang="ru-RU" sz="2400" b="1" dirty="0"/>
          </a:p>
        </p:txBody>
      </p:sp>
      <p:pic>
        <p:nvPicPr>
          <p:cNvPr id="4" name="Содержимое 3" descr="конс с род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344816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ИНФОРМАЦИЯ ДЛЯ РОДИТЕЛЕЙ</a:t>
            </a:r>
            <a:endParaRPr lang="ru-RU" sz="2400" b="1" dirty="0"/>
          </a:p>
        </p:txBody>
      </p:sp>
      <p:pic>
        <p:nvPicPr>
          <p:cNvPr id="4" name="Содержимое 3" descr="информация для родител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632848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СЕМЕЙНАЯ СТЕНГАЗЕТА «ДЕНЬ МАТЕРИ»</a:t>
            </a:r>
            <a:endParaRPr lang="ru-RU" sz="2400" b="1" dirty="0"/>
          </a:p>
        </p:txBody>
      </p:sp>
      <p:pic>
        <p:nvPicPr>
          <p:cNvPr id="4" name="Содержимое 3" descr="день мате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75755" y="296653"/>
            <a:ext cx="4608514" cy="6696744"/>
          </a:xfrm>
        </p:spPr>
      </p:pic>
    </p:spTree>
    <p:extLst>
      <p:ext uri="{BB962C8B-B14F-4D97-AF65-F5344CB8AC3E}">
        <p14:creationId xmlns:p14="http://schemas.microsoft.com/office/powerpoint/2010/main" xmlns="" val="224982094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ДЕНЬ МАТЕРИ</a:t>
            </a:r>
            <a:endParaRPr lang="ru-RU" sz="2400" b="1" dirty="0"/>
          </a:p>
        </p:txBody>
      </p:sp>
      <p:pic>
        <p:nvPicPr>
          <p:cNvPr id="6" name="160622124574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209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МУЗЫКАЛЬНЫЙ СЕМЕЙНЫЙ КИОСК</a:t>
            </a:r>
            <a:endParaRPr lang="ru-RU" sz="2400" b="1" dirty="0"/>
          </a:p>
        </p:txBody>
      </p:sp>
      <p:pic>
        <p:nvPicPr>
          <p:cNvPr id="8" name="Содержимое 7" descr="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4680520" cy="5001419"/>
          </a:xfrm>
        </p:spPr>
      </p:pic>
    </p:spTree>
    <p:extLst>
      <p:ext uri="{BB962C8B-B14F-4D97-AF65-F5344CB8AC3E}">
        <p14:creationId xmlns:p14="http://schemas.microsoft.com/office/powerpoint/2010/main" xmlns="" val="72962237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РОДИТЕЛЬСКИЕ СОБРАНИЯ</a:t>
            </a:r>
            <a:endParaRPr lang="ru-RU" sz="2400" b="1" dirty="0"/>
          </a:p>
        </p:txBody>
      </p:sp>
      <p:pic>
        <p:nvPicPr>
          <p:cNvPr id="4" name="Содержимое 3" descr="род собран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185661" cy="4525963"/>
          </a:xfrm>
        </p:spPr>
      </p:pic>
    </p:spTree>
    <p:extLst>
      <p:ext uri="{BB962C8B-B14F-4D97-AF65-F5344CB8AC3E}">
        <p14:creationId xmlns:p14="http://schemas.microsoft.com/office/powerpoint/2010/main" xmlns="" val="12032384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КРУГЛЫЙ СТОЛ С РОДИТЕЛЯМИ И ДЕТЬМИ</a:t>
            </a:r>
            <a:endParaRPr lang="ru-RU" sz="2400" b="1" dirty="0"/>
          </a:p>
        </p:txBody>
      </p:sp>
      <p:pic>
        <p:nvPicPr>
          <p:cNvPr id="4" name="Содержимое 3" descr="семейная изосту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840760" cy="4421088"/>
          </a:xfrm>
        </p:spPr>
      </p:pic>
    </p:spTree>
    <p:extLst>
      <p:ext uri="{BB962C8B-B14F-4D97-AF65-F5344CB8AC3E}">
        <p14:creationId xmlns:p14="http://schemas.microsoft.com/office/powerpoint/2010/main" xmlns="" val="160909488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СЕМЕЙНАЯ ИЗОСТУДИЯ</a:t>
            </a:r>
            <a:endParaRPr lang="ru-RU" sz="2400" b="1" dirty="0"/>
          </a:p>
        </p:txBody>
      </p:sp>
      <p:pic>
        <p:nvPicPr>
          <p:cNvPr id="4" name="Содержимое 3" descr="семейная изосту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034617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ВЫСТАВКА ПОДЕЛОК</a:t>
            </a:r>
            <a:endParaRPr lang="ru-RU" sz="2400" b="1" dirty="0"/>
          </a:p>
        </p:txBody>
      </p:sp>
      <p:pic>
        <p:nvPicPr>
          <p:cNvPr id="4" name="Содержимое 3" descr="выставка поде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4032448" cy="3672408"/>
          </a:xfrm>
        </p:spPr>
      </p:pic>
      <p:pic>
        <p:nvPicPr>
          <p:cNvPr id="5" name="Рисунок 4" descr="творческая сем ма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6004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10732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ТВОРЧЕСКАЯ СЕМЕЙНАЯ МАСТЕРСКАЯ</a:t>
            </a:r>
            <a:endParaRPr lang="ru-RU" sz="2800" b="1" dirty="0"/>
          </a:p>
        </p:txBody>
      </p:sp>
      <p:pic>
        <p:nvPicPr>
          <p:cNvPr id="6" name="Содержимое 5" descr="семейная мастерска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608512" cy="4741987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704856" cy="4857403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во-первых, с каждым годом все более заметной стала тенденция разделения функций воспитания в семье и образовательном учреждении. Педагоги сетуют на то, что родители не уделяют должного внимания своему ребенку. Родители в свою очередь жалуются, что их ребенок не получает того, что они ожидали от данного образовательного учреждения. Требования, предъявляемые родителями к ДОУ, педагогам возрастают, но в тоже время, как показали исследования семей воспитанников детского сада, во многих семьях наблюдается уменьшение «воспитательных ресурсов» родителей, приходящихся на каждого ребенка;</a:t>
            </a:r>
          </a:p>
          <a:p>
            <a:pPr lvl="0"/>
            <a:r>
              <a:rPr lang="ru-RU" sz="1400" dirty="0"/>
              <a:t>во-вторых, низкие адаптивные возможности детей, поступающих в ясли, </a:t>
            </a:r>
            <a:r>
              <a:rPr lang="ru-RU" sz="1400" dirty="0" err="1"/>
              <a:t>т.е</a:t>
            </a:r>
            <a:r>
              <a:rPr lang="ru-RU" sz="1400" dirty="0"/>
              <a:t> затруднение процесса адаптации, что негативно сказывается на состоянии физического и психологического здоровья воспитанников. Это опять же обусловлено низким уровнем психолого-педагогической культуры родителей. В результате многочисленных наблюдений и общения с родителями было установлено: многие родители не знают, что процесс привыкания ребенка к детскому саду, непросто определенный период в его жизни, а очень важный, значимый и ответственный момент для ребенка. Они не понимают опасности адаптационного периода для здоровья и психики ребенка, поэтому стремятся как можно скорее отдать ребенка в детский сад. При этом ответственность за организацию адаптационного периода целиком возлагают на специалистов и руководителей дошкольных учреждений.</a:t>
            </a:r>
          </a:p>
          <a:p>
            <a:r>
              <a:rPr lang="ru-RU" sz="1400" dirty="0"/>
              <a:t>Таким образом, выше обозначенные проблемы требуют выстраивания диалога ДОУ и семьи, диалога на основе сотрудничества, содружества, взаимопомощи, что в итоге приведет к созданию единого пространства развития каждого ребенка.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Проблемы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РАБОТА С ПЕДАГОГАМИ</a:t>
            </a:r>
            <a:endParaRPr lang="ru-RU" sz="2400" b="1" dirty="0"/>
          </a:p>
        </p:txBody>
      </p:sp>
      <p:pic>
        <p:nvPicPr>
          <p:cNvPr id="5" name="Содержимое 4" descr="конс с пед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4032448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РАБОТА С СПЕЦИАЛИСТАМИ</a:t>
            </a:r>
            <a:endParaRPr lang="ru-RU" sz="2400" b="1" dirty="0"/>
          </a:p>
        </p:txBody>
      </p:sp>
      <p:pic>
        <p:nvPicPr>
          <p:cNvPr id="7" name="Содержимое 6" descr="работа с сп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034617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РАБОТА С СПЕЦИАЛИСТАМИ</a:t>
            </a:r>
            <a:endParaRPr lang="ru-RU" sz="2400" b="1" dirty="0"/>
          </a:p>
        </p:txBody>
      </p:sp>
      <p:pic>
        <p:nvPicPr>
          <p:cNvPr id="4" name="Содержимое 3" descr="работа с пси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196752"/>
            <a:ext cx="3960440" cy="475252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РАБОТА С СПЕЦИАЛИСТАМИ</a:t>
            </a:r>
            <a:endParaRPr lang="ru-RU" sz="2400" b="1" dirty="0"/>
          </a:p>
        </p:txBody>
      </p:sp>
      <p:pic>
        <p:nvPicPr>
          <p:cNvPr id="4" name="Содержимое 3" descr="логоп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034617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ФИЗКУЛЬТУРНЫЙ ДОСУГ «А У НАС В АУЛЕ»</a:t>
            </a:r>
            <a:endParaRPr lang="ru-RU" sz="2400" b="1" dirty="0"/>
          </a:p>
        </p:txBody>
      </p:sp>
      <p:pic>
        <p:nvPicPr>
          <p:cNvPr id="4" name="Содержимое 3" descr="досуг физкуль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528392" cy="475252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ИНДИВИДУАЛЬНЫЕ БЕСЕДЫ</a:t>
            </a:r>
            <a:endParaRPr lang="ru-RU" sz="2400" b="1" dirty="0"/>
          </a:p>
        </p:txBody>
      </p:sp>
      <p:pic>
        <p:nvPicPr>
          <p:cNvPr id="4" name="Содержимое 3" descr="инд 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СЕТЕВОЕ ВЗАИМОДЕЙСТВИЕ</a:t>
            </a:r>
            <a:endParaRPr lang="ru-RU" sz="2400" b="1" dirty="0"/>
          </a:p>
        </p:txBody>
      </p:sp>
      <p:pic>
        <p:nvPicPr>
          <p:cNvPr id="4" name="Содержимое 3" descr="сетевое взаимодейств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168352" cy="468052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ВСТРЕЧА ВОСПИТАННИКОВ</a:t>
            </a:r>
            <a:endParaRPr lang="ru-RU" sz="2400" b="1" dirty="0"/>
          </a:p>
        </p:txBody>
      </p:sp>
      <p:pic>
        <p:nvPicPr>
          <p:cNvPr id="4" name="Содержимое 3" descr="утренний прие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3672408" cy="4824536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Актуальность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5040560"/>
          </a:xfrm>
        </p:spPr>
        <p:txBody>
          <a:bodyPr>
            <a:noAutofit/>
          </a:bodyPr>
          <a:lstStyle/>
          <a:p>
            <a:r>
              <a:rPr lang="ru-RU" sz="1300" dirty="0"/>
              <a:t>Воспитание подрастающего поколения в современном обществе является предметом особой заботы. В законе РФ «Об образовании в РФ» ст.44, п.1 определяется, что «Родители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ребенка». Таким образом, признание государством приоритета семейного воспитания, требует иных взаимоотношений</a:t>
            </a:r>
            <a:r>
              <a:rPr lang="en-US" sz="1300" dirty="0"/>
              <a:t> </a:t>
            </a:r>
            <a:r>
              <a:rPr lang="ru-RU" sz="1300" dirty="0"/>
              <a:t>и образовательного учреждения, а именно сотрудничества, взаимодействия и доверительности.</a:t>
            </a:r>
          </a:p>
          <a:p>
            <a:r>
              <a:rPr lang="ru-RU" sz="1300" dirty="0"/>
              <a:t>Сотрудничество – это общение «на равных», где никому не принадлежит привилегия указывать, контролировать, оценивать. Взаимодействие – предоставляет собой способ организации совместной деятельности, которая осуществляется с помощью общения. Детский сад и семья должны стремиться к созданию единого пространства развития ребенка.</a:t>
            </a:r>
          </a:p>
          <a:p>
            <a:r>
              <a:rPr lang="ru-RU" sz="1300" dirty="0"/>
              <a:t>В ФГОС ведущей целью взаимодействия детского сада с семьей –это создание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</a:t>
            </a:r>
          </a:p>
          <a:p>
            <a:r>
              <a:rPr lang="ru-RU" sz="1300" dirty="0"/>
              <a:t>Одинаковые формы взаимодействия с родителями не эффективны. Работа с родителями должна иметь дифференцированный подход, учитывать социальный статус и микроклимат семьи, а также родительские запросы и степень заинтересованности родителей деятельностью ДОУ.</a:t>
            </a:r>
          </a:p>
          <a:p>
            <a:r>
              <a:rPr lang="ru-RU" sz="1300" dirty="0"/>
              <a:t>И воспитатель, и родитель – взрослые люди, которые имеют свои психологические особенности, возрастные и индивидуальные черты, свой жизненный опыт и собственное видение проблем. До тех пор пока взрослому хватает знаний для успешного взаимодействия, сомнений по поводу этого знания у него не возникает. Взрослый учится, руководствуясь прагматическими мотивами. Новые знания вводят человека в другую социальную реальность: дарят новое видение проблемы и мира. Задача педагогического коллектива создать условия для плодотворного сотрудничества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10022274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Цель проекта:</a:t>
            </a:r>
            <a:r>
              <a:rPr lang="en-US" sz="2800" dirty="0">
                <a:solidFill>
                  <a:srgbClr val="C00000"/>
                </a:solidFill>
              </a:rPr>
              <a:t> 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</a:t>
            </a:r>
            <a:r>
              <a:rPr lang="ru-RU" dirty="0"/>
              <a:t>использование инновационных форм работы с семьей для повышения педагогической компетенции родителей и вовлечение их в образовательный процесс детского сада.</a:t>
            </a:r>
          </a:p>
          <a:p>
            <a:r>
              <a:rPr lang="ru-RU" dirty="0"/>
              <a:t> </a:t>
            </a:r>
          </a:p>
          <a:p>
            <a:r>
              <a:rPr lang="en-US" b="1" dirty="0" err="1"/>
              <a:t>Задачи</a:t>
            </a:r>
            <a:r>
              <a:rPr lang="en-US" b="1" dirty="0"/>
              <a:t>:</a:t>
            </a:r>
            <a:endParaRPr lang="ru-RU" dirty="0"/>
          </a:p>
          <a:p>
            <a:pPr lvl="0"/>
            <a:r>
              <a:rPr lang="ru-RU" dirty="0"/>
              <a:t>создать условия для развития детей в совместной деятельности с родителями и педагогами</a:t>
            </a:r>
            <a:r>
              <a:rPr lang="en-US" dirty="0"/>
              <a:t> </a:t>
            </a:r>
            <a:r>
              <a:rPr lang="ru-RU" dirty="0"/>
              <a:t>детского сада;</a:t>
            </a:r>
          </a:p>
          <a:p>
            <a:pPr lvl="0"/>
            <a:r>
              <a:rPr lang="ru-RU" dirty="0"/>
              <a:t>приобщить родителей к участию в жизни группы через поиск и внедрение наиболее эффективных форм взаимодействия;</a:t>
            </a:r>
          </a:p>
          <a:p>
            <a:pPr lvl="0"/>
            <a:r>
              <a:rPr lang="ru-RU" dirty="0"/>
              <a:t>повысить уровень воспитательных умений и педагогической культуры родителей;</a:t>
            </a:r>
          </a:p>
          <a:p>
            <a:pPr lvl="0"/>
            <a:r>
              <a:rPr lang="ru-RU" dirty="0"/>
              <a:t>пропагандировать интересный опыт семейного воспитания, лучших семейных традиций, здоровый образ жизни;</a:t>
            </a:r>
          </a:p>
          <a:p>
            <a:pPr lvl="0"/>
            <a:r>
              <a:rPr lang="ru-RU" dirty="0"/>
              <a:t>организовать мероприятия по вовлечению родителей в деятельность группы, как полноправных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75838668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597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Предполагаемый результат:</a:t>
            </a:r>
            <a:r>
              <a:rPr lang="en-US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Создание единого образовательного пространства в рамках социального партнерства детского сада и семьи будет способствовать:</a:t>
            </a:r>
          </a:p>
          <a:p>
            <a:pPr lvl="0"/>
            <a:r>
              <a:rPr lang="ru-RU" dirty="0"/>
              <a:t>повышению уровня педагогической компетентности родителей в вопросах воспитания и развития дошкольников посредством информационной и дидактической поддержки семьи;</a:t>
            </a:r>
          </a:p>
          <a:p>
            <a:pPr lvl="0"/>
            <a:r>
              <a:rPr lang="ru-RU" dirty="0"/>
              <a:t>формированию мотивации родителей к систематическому сотрудничеству с педагогами детского сада, а также</a:t>
            </a:r>
            <a:r>
              <a:rPr lang="en-US" dirty="0"/>
              <a:t> </a:t>
            </a:r>
            <a:r>
              <a:rPr lang="ru-RU" dirty="0"/>
              <a:t> участию в образовательном процессе ДОУ;</a:t>
            </a:r>
          </a:p>
          <a:p>
            <a:pPr lvl="0"/>
            <a:r>
              <a:rPr lang="ru-RU" dirty="0"/>
              <a:t>установлению единства стремлений и взглядов на процесс воспитания</a:t>
            </a:r>
            <a:r>
              <a:rPr lang="en-US" dirty="0"/>
              <a:t> </a:t>
            </a:r>
            <a:r>
              <a:rPr lang="ru-RU" dirty="0"/>
              <a:t> и обучения дошкольников между детским</a:t>
            </a:r>
            <a:r>
              <a:rPr lang="en-US" dirty="0"/>
              <a:t> </a:t>
            </a:r>
            <a:r>
              <a:rPr lang="ru-RU" dirty="0"/>
              <a:t> садом и семьей.</a:t>
            </a:r>
          </a:p>
        </p:txBody>
      </p:sp>
    </p:spTree>
    <p:extLst>
      <p:ext uri="{BB962C8B-B14F-4D97-AF65-F5344CB8AC3E}">
        <p14:creationId xmlns:p14="http://schemas.microsoft.com/office/powerpoint/2010/main" xmlns="" val="80040168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Срок реализация проекта: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Этапы </a:t>
            </a:r>
            <a:r>
              <a:rPr lang="ru-RU" sz="2000" b="1" dirty="0"/>
              <a:t>реализации проекта:</a:t>
            </a:r>
            <a:endParaRPr lang="ru-RU" sz="2000" dirty="0"/>
          </a:p>
          <a:p>
            <a:r>
              <a:rPr lang="ru-RU" sz="2000" b="1" dirty="0"/>
              <a:t>1 этап</a:t>
            </a:r>
            <a:r>
              <a:rPr lang="en-US" sz="2000" dirty="0"/>
              <a:t> </a:t>
            </a:r>
            <a:r>
              <a:rPr lang="ru-RU" sz="2000" dirty="0"/>
              <a:t>– подготовительный; срок реализации – сентябрь</a:t>
            </a:r>
          </a:p>
          <a:p>
            <a:r>
              <a:rPr lang="ru-RU" sz="2000" dirty="0"/>
              <a:t>Цель – определение целей и форм взаимодействия между субъектами </a:t>
            </a:r>
            <a:r>
              <a:rPr lang="ru-RU" sz="2000" dirty="0" err="1" smtClean="0"/>
              <a:t>процес</a:t>
            </a:r>
            <a:endParaRPr lang="ru-RU" sz="2000" dirty="0" smtClean="0"/>
          </a:p>
          <a:p>
            <a:r>
              <a:rPr lang="ru-RU" sz="2000" b="1" dirty="0" smtClean="0"/>
              <a:t>2 </a:t>
            </a:r>
            <a:r>
              <a:rPr lang="ru-RU" sz="2000" b="1" dirty="0"/>
              <a:t>этап</a:t>
            </a:r>
            <a:r>
              <a:rPr lang="en-US" sz="2000" dirty="0"/>
              <a:t> </a:t>
            </a:r>
            <a:r>
              <a:rPr lang="ru-RU" sz="2000" dirty="0"/>
              <a:t>– основной; срок реализации –октябрь</a:t>
            </a:r>
          </a:p>
          <a:p>
            <a:r>
              <a:rPr lang="ru-RU" sz="2000" dirty="0"/>
              <a:t>Цель – реализация программ сотрудничества между всеми участниками образовательного процесса.</a:t>
            </a:r>
          </a:p>
          <a:p>
            <a:r>
              <a:rPr lang="ru-RU" sz="2000" b="1" dirty="0"/>
              <a:t>3 этап –</a:t>
            </a:r>
            <a:r>
              <a:rPr lang="en-US" sz="2000" b="1" dirty="0"/>
              <a:t> </a:t>
            </a:r>
            <a:r>
              <a:rPr lang="ru-RU" sz="2000" dirty="0"/>
              <a:t>заключительный; ноябрь</a:t>
            </a:r>
          </a:p>
          <a:p>
            <a:r>
              <a:rPr lang="ru-RU" sz="2000" dirty="0"/>
              <a:t>Цель – подведение итогов социального партнерства ДОУ и семьи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>Участники проекта</a:t>
            </a:r>
            <a:r>
              <a:rPr lang="ru-RU" sz="2400" b="1" dirty="0"/>
              <a:t>: </a:t>
            </a:r>
            <a:r>
              <a:rPr lang="ru-RU" sz="1800" dirty="0"/>
              <a:t>воспитатели, дети, родители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041338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65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Первый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этап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подготовительный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4155093"/>
              </p:ext>
            </p:extLst>
          </p:nvPr>
        </p:nvGraphicFramePr>
        <p:xfrm>
          <a:off x="755576" y="1341882"/>
          <a:ext cx="7776863" cy="4691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77"/>
                <a:gridCol w="2479027"/>
                <a:gridCol w="1831336"/>
                <a:gridCol w="1474786"/>
                <a:gridCol w="1734437"/>
              </a:tblGrid>
              <a:tr h="764639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9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ЗАДАЧИ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СРОКИ ИСПОЛНЕНИЯ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УЧАСТНИКИ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 anchor="ctr"/>
                </a:tc>
              </a:tr>
              <a:tr h="2444931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семейного социума для определения целесообразности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 установления социального партнерства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Посещение семей.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Анкетирование.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Сбор семейного анамнеза.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Мониторинг социального состава семьи.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родительского собрания для определения целей и задач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Сентябрь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воспитатели, педагог-психолог, родители.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</a:tr>
              <a:tr h="1253812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Определение содержание и формы работы с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ru-RU" sz="1400">
                          <a:effectLst/>
                        </a:rPr>
                        <a:t> родителями (на основе мониторинга «Социального состава семей»)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Школа молодых родителей 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Семейный клуб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Сентябрь-ноябрь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Воспитатели, педагог-психолог, родители.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8284" marR="5953" marT="5953" marB="59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344385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Второй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этап</a:t>
            </a:r>
            <a:r>
              <a:rPr lang="en-US" sz="2000" b="1" dirty="0">
                <a:solidFill>
                  <a:srgbClr val="FF0000"/>
                </a:solidFill>
              </a:rPr>
              <a:t> -  </a:t>
            </a:r>
            <a:r>
              <a:rPr lang="en-US" sz="2000" b="1" dirty="0" err="1">
                <a:solidFill>
                  <a:srgbClr val="FF0000"/>
                </a:solidFill>
              </a:rPr>
              <a:t>практический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79" y="908720"/>
            <a:ext cx="8229600" cy="5073427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Реализация программ сотрудничества между всеми участниками </a:t>
            </a:r>
            <a:r>
              <a:rPr lang="ru-RU" sz="1600" dirty="0" smtClean="0"/>
              <a:t>образовательного процесса</a:t>
            </a:r>
          </a:p>
          <a:p>
            <a:pPr marL="0" indent="0" algn="ctr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458298"/>
              </p:ext>
            </p:extLst>
          </p:nvPr>
        </p:nvGraphicFramePr>
        <p:xfrm>
          <a:off x="457200" y="1412776"/>
          <a:ext cx="8075239" cy="5252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92"/>
                <a:gridCol w="2486407"/>
                <a:gridCol w="2239897"/>
                <a:gridCol w="1224136"/>
                <a:gridCol w="1872207"/>
              </a:tblGrid>
              <a:tr h="723644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 anchor="ctr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Задачи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</a:tr>
              <a:tr h="860532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 anchor="ctr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Формирование группы сотрудников детского сада, заинтересованных в участии в работе по реализации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ru-RU" sz="1400">
                          <a:effectLst/>
                        </a:rPr>
                        <a:t>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Родительское собрание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Сентябрь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воспитатели, 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специалисты ДОУ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</a:tr>
              <a:tr h="1082184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 anchor="ctr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Повышение профессиональной компетентности педагогов ДОУ по вопросам взаимодействия с семьей.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Консультация для воспитателей «Инновационные формы работы с родителями»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r>
                        <a:rPr lang="en-US" sz="1400">
                          <a:effectLst/>
                        </a:rPr>
                        <a:t>Октябрь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старший воспитатель, воспитатели, специалисты ДОУ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</a:tr>
              <a:tr h="1082184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 anchor="ctr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Включение в разработку и реализация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Заседание семейного клуба.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Ноябрь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Педагогический коллектив ДОУ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Представители родительского комитета.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</a:tr>
              <a:tr h="1500805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  <a:spcAft>
                          <a:spcPts val="75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 anchor="ctr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Оказание научной и практической помощи родителям для внедрения личных проектов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Мастер-классы и семинары для родителей.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консультации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памяток и рекомендаций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>
                          <a:effectLst/>
                        </a:rPr>
                        <a:t>В </a:t>
                      </a:r>
                      <a:r>
                        <a:rPr lang="en-US" sz="1400" dirty="0" err="1" smtClean="0">
                          <a:effectLst/>
                        </a:rPr>
                        <a:t>течение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реализации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15441" marR="5027" marT="5027" marB="50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984789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919</Words>
  <Application>Microsoft Office PowerPoint</Application>
  <PresentationFormat>Экран (4:3)</PresentationFormat>
  <Paragraphs>171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Проект</vt:lpstr>
      <vt:lpstr>Кто он, современный родитель? Чем отличается от родителей прошлого? Осознает ли свою ответственность за воспитание ребенка, считает ли своей обязанностью создание условий для его полноценного развития? Готов ли к организации жизни деятельности своего малыша? С этими каждый думающий педагог, обеспечивающий личностное развитие каждого ребенка. За тысячелетнюю историю человечества сложились две ветви воспитания подрастающего поколения: семейное и общественное. Каждая из этих ветвей, представляя социальный институт воспитания, обладает специфическими возможностями в формировании личности ребенка. Семья и дошкольные учреждения – два различных по воспитательным функциям института социализации детей, взаимодействующих друг с другом. В учреждении ребенок получает образование, приобретает умение взаимодействовать с другими детьми и взрослыми, организовывать собственную деятельность. Однако ,насколько эффективно ребенок будет овладевать этими навыками, зависит от отношения семьи к ДОУ. </vt:lpstr>
      <vt:lpstr>Проблемы:</vt:lpstr>
      <vt:lpstr>Актуальность</vt:lpstr>
      <vt:lpstr>Цель проекта: </vt:lpstr>
      <vt:lpstr>Предполагаемый результат: </vt:lpstr>
      <vt:lpstr>Срок реализация проекта: </vt:lpstr>
      <vt:lpstr>Первый этап – подготовительный  </vt:lpstr>
      <vt:lpstr>Второй этап -  практический </vt:lpstr>
      <vt:lpstr>Третий этап– заключительный</vt:lpstr>
      <vt:lpstr>Основные формы реализации проекта:</vt:lpstr>
      <vt:lpstr>ПРОДУКТЫ ПРОЕКТА</vt:lpstr>
      <vt:lpstr>Слайд 13</vt:lpstr>
      <vt:lpstr>ЗАКЛЮЧЕНИЕ</vt:lpstr>
      <vt:lpstr>ФОТОГАЛЕРЕЯ </vt:lpstr>
      <vt:lpstr>ИГРОВЫЕ ПРОЕКТЫ</vt:lpstr>
      <vt:lpstr>СЕМЕЙНЫЙ ПРОЕКТ «СЕМЕЙНОЕ ДЕРЕВО»</vt:lpstr>
      <vt:lpstr>ИГРОВОЙ ПРОЕКТ С МОЛОДЫМИ РОДИТЕЛЯМИ</vt:lpstr>
      <vt:lpstr>ИГРОВОЙ ПРОЕКТ С МОЛОДЫМИ РОДИТЕЛЯМИ</vt:lpstr>
      <vt:lpstr>КОНСУЛЬТАЦИИ С РОДИТЕЛЯМИ</vt:lpstr>
      <vt:lpstr>ИНФОРМАЦИЯ ДЛЯ РОДИТЕЛЕЙ</vt:lpstr>
      <vt:lpstr>СЕМЕЙНАЯ СТЕНГАЗЕТА «ДЕНЬ МАТЕРИ»</vt:lpstr>
      <vt:lpstr>ДЕНЬ МАТЕРИ</vt:lpstr>
      <vt:lpstr>МУЗЫКАЛЬНЫЙ СЕМЕЙНЫЙ КИОСК</vt:lpstr>
      <vt:lpstr>РОДИТЕЛЬСКИЕ СОБРАНИЯ</vt:lpstr>
      <vt:lpstr>КРУГЛЫЙ СТОЛ С РОДИТЕЛЯМИ И ДЕТЬМИ</vt:lpstr>
      <vt:lpstr>СЕМЕЙНАЯ ИЗОСТУДИЯ</vt:lpstr>
      <vt:lpstr>ВЫСТАВКА ПОДЕЛОК</vt:lpstr>
      <vt:lpstr>ТВОРЧЕСКАЯ СЕМЕЙНАЯ МАСТЕРСКАЯ</vt:lpstr>
      <vt:lpstr>РАБОТА С ПЕДАГОГАМИ</vt:lpstr>
      <vt:lpstr>РАБОТА С СПЕЦИАЛИСТАМИ</vt:lpstr>
      <vt:lpstr>РАБОТА С СПЕЦИАЛИСТАМИ</vt:lpstr>
      <vt:lpstr>РАБОТА С СПЕЦИАЛИСТАМИ</vt:lpstr>
      <vt:lpstr>ФИЗКУЛЬТУРНЫЙ ДОСУГ «А У НАС В АУЛЕ»</vt:lpstr>
      <vt:lpstr>ИНДИВИДУАЛЬНЫЕ БЕСЕДЫ</vt:lpstr>
      <vt:lpstr>СЕТЕВОЕ ВЗАИМОДЕЙСТВИЕ</vt:lpstr>
      <vt:lpstr>ВСТРЕЧА ВОСПИТАННИКОВ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ДС-16</cp:lastModifiedBy>
  <cp:revision>29</cp:revision>
  <dcterms:created xsi:type="dcterms:W3CDTF">2014-08-10T07:57:19Z</dcterms:created>
  <dcterms:modified xsi:type="dcterms:W3CDTF">2020-11-27T10:13:52Z</dcterms:modified>
</cp:coreProperties>
</file>