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61" r:id="rId3"/>
    <p:sldId id="263" r:id="rId4"/>
    <p:sldId id="264" r:id="rId5"/>
    <p:sldId id="262" r:id="rId6"/>
    <p:sldId id="265" r:id="rId7"/>
    <p:sldId id="266" r:id="rId8"/>
    <p:sldId id="259" r:id="rId9"/>
    <p:sldId id="260" r:id="rId10"/>
    <p:sldId id="267" r:id="rId11"/>
    <p:sldId id="273" r:id="rId12"/>
    <p:sldId id="274" r:id="rId13"/>
    <p:sldId id="275" r:id="rId14"/>
    <p:sldId id="276" r:id="rId15"/>
    <p:sldId id="283" r:id="rId16"/>
    <p:sldId id="298" r:id="rId17"/>
    <p:sldId id="285" r:id="rId18"/>
    <p:sldId id="297" r:id="rId19"/>
    <p:sldId id="286" r:id="rId20"/>
    <p:sldId id="287" r:id="rId21"/>
    <p:sldId id="288" r:id="rId22"/>
    <p:sldId id="289" r:id="rId23"/>
    <p:sldId id="277" r:id="rId24"/>
    <p:sldId id="291" r:id="rId25"/>
    <p:sldId id="292" r:id="rId26"/>
    <p:sldId id="293" r:id="rId27"/>
    <p:sldId id="294" r:id="rId28"/>
    <p:sldId id="295" r:id="rId29"/>
    <p:sldId id="299" r:id="rId30"/>
    <p:sldId id="278" r:id="rId31"/>
    <p:sldId id="279" r:id="rId32"/>
    <p:sldId id="280" r:id="rId33"/>
    <p:sldId id="281" r:id="rId34"/>
    <p:sldId id="282" r:id="rId35"/>
    <p:sldId id="272"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2" d="100"/>
          <a:sy n="62" d="100"/>
        </p:scale>
        <p:origin x="-139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27.11.2020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27.11.2020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27.11.2020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27.11.2020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27.11.2020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27.11.2020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27.11.2020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wedg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980728"/>
            <a:ext cx="6172200" cy="1894362"/>
          </a:xfrm>
        </p:spPr>
        <p:txBody>
          <a:bodyPr>
            <a:noAutofit/>
          </a:bodyPr>
          <a:lstStyle/>
          <a:p>
            <a:pPr algn="ctr"/>
            <a:r>
              <a:rPr lang="ru-RU" sz="3200" dirty="0" smtClean="0"/>
              <a:t>Проект на тему:</a:t>
            </a:r>
            <a:br>
              <a:rPr lang="ru-RU" sz="3200" dirty="0" smtClean="0"/>
            </a:br>
            <a:r>
              <a:rPr lang="ru-RU" sz="3200" dirty="0" smtClean="0"/>
              <a:t> </a:t>
            </a:r>
            <a:r>
              <a:rPr lang="ru-RU" sz="3200" dirty="0"/>
              <a:t>духовно-нравственное воспитание </a:t>
            </a:r>
            <a:r>
              <a:rPr lang="ru-RU" sz="3200" dirty="0" smtClean="0"/>
              <a:t>младших дошкольников </a:t>
            </a:r>
            <a:br>
              <a:rPr lang="ru-RU" sz="3200" dirty="0" smtClean="0"/>
            </a:br>
            <a:r>
              <a:rPr lang="ru-RU" sz="3200" dirty="0" smtClean="0"/>
              <a:t>через </a:t>
            </a:r>
            <a:r>
              <a:rPr lang="ru-RU" sz="3200" dirty="0"/>
              <a:t>любовь </a:t>
            </a:r>
            <a:r>
              <a:rPr lang="ru-RU" sz="3200" dirty="0" smtClean="0"/>
              <a:t>к </a:t>
            </a:r>
            <a:r>
              <a:rPr lang="ru-RU" sz="3200" dirty="0"/>
              <a:t>семье</a:t>
            </a: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27784" y="2924944"/>
            <a:ext cx="5616624" cy="3744416"/>
          </a:xfrm>
          <a:prstGeom prst="rect">
            <a:avLst/>
          </a:prstGeom>
          <a:ln>
            <a:noFill/>
          </a:ln>
          <a:effectLst>
            <a:softEdge rad="112500"/>
          </a:effectLst>
        </p:spPr>
      </p:pic>
    </p:spTree>
    <p:extLst>
      <p:ext uri="{BB962C8B-B14F-4D97-AF65-F5344CB8AC3E}">
        <p14:creationId xmlns="" xmlns:p14="http://schemas.microsoft.com/office/powerpoint/2010/main" val="8918705"/>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 xmlns:p14="http://schemas.microsoft.com/office/powerpoint/2010/main" val="588639500"/>
              </p:ext>
            </p:extLst>
          </p:nvPr>
        </p:nvGraphicFramePr>
        <p:xfrm>
          <a:off x="0" y="24586"/>
          <a:ext cx="9144000" cy="6833414"/>
        </p:xfrm>
        <a:graphic>
          <a:graphicData uri="http://schemas.openxmlformats.org/drawingml/2006/table">
            <a:tbl>
              <a:tblPr firstRow="1" bandRow="1">
                <a:tableStyleId>{5C22544A-7EE6-4342-B048-85BDC9FD1C3A}</a:tableStyleId>
              </a:tblPr>
              <a:tblGrid>
                <a:gridCol w="4572000"/>
                <a:gridCol w="4572000"/>
              </a:tblGrid>
              <a:tr h="1440646">
                <a:tc>
                  <a:txBody>
                    <a:bodyPr/>
                    <a:lstStyle/>
                    <a:p>
                      <a:pPr algn="ctr"/>
                      <a:r>
                        <a:rPr lang="ru-RU" sz="1600" dirty="0" smtClean="0"/>
                        <a:t>Образовательные области</a:t>
                      </a:r>
                      <a:endParaRPr lang="ru-RU" sz="1600" dirty="0"/>
                    </a:p>
                  </a:txBody>
                  <a:tcPr/>
                </a:tc>
                <a:tc>
                  <a:txBody>
                    <a:bodyPr/>
                    <a:lstStyle/>
                    <a:p>
                      <a:pPr algn="ctr"/>
                      <a:r>
                        <a:rPr lang="ru-RU" sz="1600" dirty="0" smtClean="0"/>
                        <a:t>Мероприятия</a:t>
                      </a:r>
                      <a:endParaRPr lang="ru-RU" sz="1600" dirty="0"/>
                    </a:p>
                  </a:txBody>
                  <a:tcPr/>
                </a:tc>
              </a:tr>
              <a:tr h="3216169">
                <a:tc>
                  <a:txBody>
                    <a:bodyPr/>
                    <a:lstStyle/>
                    <a:p>
                      <a:pPr algn="ctr"/>
                      <a:r>
                        <a:rPr lang="ru-RU" sz="1600" dirty="0" smtClean="0"/>
                        <a:t>Познавательное развитие</a:t>
                      </a:r>
                      <a:endParaRPr lang="ru-RU" sz="1600" dirty="0"/>
                    </a:p>
                  </a:txBody>
                  <a:tcPr/>
                </a:tc>
                <a:tc>
                  <a:txBody>
                    <a:bodyPr/>
                    <a:lstStyle/>
                    <a:p>
                      <a:pPr algn="ctr"/>
                      <a:r>
                        <a:rPr lang="ru-RU" sz="1600" b="1" dirty="0" smtClean="0"/>
                        <a:t>Серия бесед по картинкам</a:t>
                      </a:r>
                    </a:p>
                    <a:p>
                      <a:pPr algn="ctr"/>
                      <a:r>
                        <a:rPr lang="ru-RU" sz="1600" b="1" dirty="0" smtClean="0"/>
                        <a:t> «Моя семья»:</a:t>
                      </a:r>
                    </a:p>
                    <a:p>
                      <a:r>
                        <a:rPr lang="ru-RU" sz="1600" dirty="0" smtClean="0"/>
                        <a:t>«Какая у меня семья!»;</a:t>
                      </a:r>
                    </a:p>
                    <a:p>
                      <a:r>
                        <a:rPr lang="ru-RU" sz="1600" dirty="0" smtClean="0"/>
                        <a:t>«Мы должны беречь друг друга»;</a:t>
                      </a:r>
                    </a:p>
                    <a:p>
                      <a:r>
                        <a:rPr lang="ru-RU" sz="1600" dirty="0" smtClean="0"/>
                        <a:t>«Рядом или вместе?»;</a:t>
                      </a:r>
                    </a:p>
                    <a:p>
                      <a:r>
                        <a:rPr lang="ru-RU" sz="1600" dirty="0" smtClean="0"/>
                        <a:t>«Как хорошо играть всем вместе».</a:t>
                      </a:r>
                    </a:p>
                    <a:p>
                      <a:r>
                        <a:rPr lang="ru-RU" sz="1600" dirty="0" smtClean="0"/>
                        <a:t>Решение проблемных ситуаций:</a:t>
                      </a:r>
                    </a:p>
                    <a:p>
                      <a:r>
                        <a:rPr lang="ru-RU" sz="1600" dirty="0" smtClean="0"/>
                        <a:t>«У папы сломалась машина», Проявить заботу о младшем брате Ибрагиме (сестре Юлдуз), «На огороде требуется помощь папе и маме».</a:t>
                      </a:r>
                    </a:p>
                    <a:p>
                      <a:endParaRPr lang="ru-RU" sz="1600" dirty="0"/>
                    </a:p>
                  </a:txBody>
                  <a:tcPr/>
                </a:tc>
              </a:tr>
              <a:tr h="2176599">
                <a:tc>
                  <a:txBody>
                    <a:bodyPr/>
                    <a:lstStyle/>
                    <a:p>
                      <a:endParaRPr lang="ru-RU" sz="1600"/>
                    </a:p>
                  </a:txBody>
                  <a:tcPr/>
                </a:tc>
                <a:tc>
                  <a:txBody>
                    <a:bodyPr/>
                    <a:lstStyle/>
                    <a:p>
                      <a:pPr algn="ctr"/>
                      <a:r>
                        <a:rPr lang="ru-RU" sz="1600" b="1" dirty="0" smtClean="0"/>
                        <a:t>Организационная</a:t>
                      </a:r>
                      <a:r>
                        <a:rPr lang="ru-RU" sz="1600" b="1" baseline="0" dirty="0" smtClean="0"/>
                        <a:t> .</a:t>
                      </a:r>
                      <a:r>
                        <a:rPr lang="ru-RU" sz="1600" b="1" dirty="0" smtClean="0"/>
                        <a:t> образовательная деятельность:</a:t>
                      </a:r>
                    </a:p>
                    <a:p>
                      <a:r>
                        <a:rPr lang="ru-RU" sz="1600" dirty="0" smtClean="0"/>
                        <a:t>«Коли семья вместе, то и душа на месте»,</a:t>
                      </a:r>
                    </a:p>
                    <a:p>
                      <a:r>
                        <a:rPr lang="ru-RU" sz="1600" dirty="0" smtClean="0"/>
                        <a:t> «Моя дружная семья», </a:t>
                      </a:r>
                    </a:p>
                    <a:p>
                      <a:r>
                        <a:rPr lang="ru-RU" sz="1600" dirty="0" smtClean="0"/>
                        <a:t>«Мой род – моя семья»,</a:t>
                      </a:r>
                    </a:p>
                    <a:p>
                      <a:r>
                        <a:rPr lang="ru-RU" sz="1600" dirty="0" smtClean="0"/>
                        <a:t>«Права и обязанности в семье», </a:t>
                      </a:r>
                    </a:p>
                    <a:p>
                      <a:r>
                        <a:rPr lang="ru-RU" sz="1600" dirty="0" smtClean="0"/>
                        <a:t>«Моё имя».</a:t>
                      </a:r>
                    </a:p>
                    <a:p>
                      <a:endParaRPr lang="ru-RU" sz="1600" dirty="0"/>
                    </a:p>
                  </a:txBody>
                  <a:tcPr/>
                </a:tc>
              </a:tr>
            </a:tbl>
          </a:graphicData>
        </a:graphic>
      </p:graphicFrame>
    </p:spTree>
    <p:extLst>
      <p:ext uri="{BB962C8B-B14F-4D97-AF65-F5344CB8AC3E}">
        <p14:creationId xmlns="" xmlns:p14="http://schemas.microsoft.com/office/powerpoint/2010/main" val="1206213322"/>
      </p:ext>
    </p:extLst>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3613800146"/>
              </p:ext>
            </p:extLst>
          </p:nvPr>
        </p:nvGraphicFramePr>
        <p:xfrm>
          <a:off x="107504" y="0"/>
          <a:ext cx="8856984" cy="6741368"/>
        </p:xfrm>
        <a:graphic>
          <a:graphicData uri="http://schemas.openxmlformats.org/drawingml/2006/table">
            <a:tbl>
              <a:tblPr firstRow="1" bandRow="1">
                <a:tableStyleId>{5C22544A-7EE6-4342-B048-85BDC9FD1C3A}</a:tableStyleId>
              </a:tblPr>
              <a:tblGrid>
                <a:gridCol w="4428492"/>
                <a:gridCol w="4428492"/>
              </a:tblGrid>
              <a:tr h="938038">
                <a:tc>
                  <a:txBody>
                    <a:bodyPr/>
                    <a:lstStyle/>
                    <a:p>
                      <a:pPr algn="ctr"/>
                      <a:r>
                        <a:rPr lang="ru-RU" dirty="0" smtClean="0"/>
                        <a:t>Образовательные области</a:t>
                      </a:r>
                      <a:endParaRPr lang="ru-RU" dirty="0"/>
                    </a:p>
                  </a:txBody>
                  <a:tcPr/>
                </a:tc>
                <a:tc>
                  <a:txBody>
                    <a:bodyPr/>
                    <a:lstStyle/>
                    <a:p>
                      <a:pPr algn="ctr"/>
                      <a:r>
                        <a:rPr lang="ru-RU" dirty="0" smtClean="0"/>
                        <a:t>Мероприятия</a:t>
                      </a:r>
                      <a:endParaRPr lang="ru-RU" dirty="0"/>
                    </a:p>
                  </a:txBody>
                  <a:tcPr/>
                </a:tc>
              </a:tr>
              <a:tr h="3135132">
                <a:tc>
                  <a:txBody>
                    <a:bodyPr/>
                    <a:lstStyle/>
                    <a:p>
                      <a:pPr algn="ctr"/>
                      <a:r>
                        <a:rPr lang="ru-RU" dirty="0" smtClean="0"/>
                        <a:t>Речевое развитие</a:t>
                      </a:r>
                      <a:endParaRPr lang="ru-RU" dirty="0"/>
                    </a:p>
                  </a:txBody>
                  <a:tcPr/>
                </a:tc>
                <a:tc>
                  <a:txBody>
                    <a:bodyPr/>
                    <a:lstStyle/>
                    <a:p>
                      <a:r>
                        <a:rPr lang="ru-RU" sz="1400" b="1" dirty="0" smtClean="0"/>
                        <a:t>Цикл бесед: </a:t>
                      </a:r>
                    </a:p>
                    <a:p>
                      <a:r>
                        <a:rPr lang="ru-RU" sz="1400" dirty="0" smtClean="0"/>
                        <a:t>«Семейные традиции», «Традиции вашей семьи», «Семейные праздники».</a:t>
                      </a:r>
                    </a:p>
                    <a:p>
                      <a:r>
                        <a:rPr lang="ru-RU" sz="1400" dirty="0" smtClean="0"/>
                        <a:t>Чтение художественной литературы:</a:t>
                      </a:r>
                    </a:p>
                    <a:p>
                      <a:r>
                        <a:rPr lang="ru-RU" sz="1400" dirty="0" smtClean="0"/>
                        <a:t>В. Осеева «Волшебное слово», «Хорошее», «Сыновья», «Отомстила», </a:t>
                      </a:r>
                    </a:p>
                    <a:p>
                      <a:r>
                        <a:rPr lang="ru-RU" sz="1400" dirty="0" smtClean="0"/>
                        <a:t>В. Катаев «</a:t>
                      </a:r>
                    </a:p>
                    <a:p>
                      <a:r>
                        <a:rPr lang="ru-RU" sz="1400" dirty="0" smtClean="0"/>
                        <a:t>Татарская народная </a:t>
                      </a:r>
                      <a:r>
                        <a:rPr lang="ru-RU" sz="1400" dirty="0" err="1" smtClean="0"/>
                        <a:t>сЦветик-семицветик</a:t>
                      </a:r>
                      <a:r>
                        <a:rPr lang="ru-RU" sz="1400" dirty="0" smtClean="0"/>
                        <a:t>».</a:t>
                      </a:r>
                      <a:r>
                        <a:rPr lang="ru-RU" sz="1400" dirty="0" err="1" smtClean="0"/>
                        <a:t>казка</a:t>
                      </a:r>
                      <a:r>
                        <a:rPr lang="ru-RU" sz="1400" dirty="0" smtClean="0"/>
                        <a:t> «Три дочери»,</a:t>
                      </a:r>
                    </a:p>
                    <a:p>
                      <a:r>
                        <a:rPr lang="ru-RU" sz="1400" dirty="0" smtClean="0"/>
                        <a:t>русские народная сказки «Сестрица Алёнушка и братец Иванушка», «Гуси-лебеди», «Кукушка».</a:t>
                      </a:r>
                    </a:p>
                    <a:p>
                      <a:r>
                        <a:rPr lang="ru-RU" sz="1400" b="1" dirty="0" smtClean="0"/>
                        <a:t>Дагестанские сказки: </a:t>
                      </a:r>
                      <a:r>
                        <a:rPr lang="ru-RU" sz="1400" dirty="0" smtClean="0"/>
                        <a:t>«Сестра семи братьев», «Ведьма, любившая халву».</a:t>
                      </a:r>
                    </a:p>
                    <a:p>
                      <a:endParaRPr lang="ru-RU" sz="1400" dirty="0"/>
                    </a:p>
                  </a:txBody>
                  <a:tcPr/>
                </a:tc>
              </a:tr>
              <a:tr h="2668198">
                <a:tc>
                  <a:txBody>
                    <a:bodyPr/>
                    <a:lstStyle/>
                    <a:p>
                      <a:endParaRPr lang="ru-RU" dirty="0"/>
                    </a:p>
                  </a:txBody>
                  <a:tcPr/>
                </a:tc>
                <a:tc>
                  <a:txBody>
                    <a:bodyPr/>
                    <a:lstStyle/>
                    <a:p>
                      <a:r>
                        <a:rPr lang="ru-RU" sz="1400" b="1" dirty="0" smtClean="0"/>
                        <a:t>Разучивание и слушание стихов:</a:t>
                      </a:r>
                    </a:p>
                    <a:p>
                      <a:r>
                        <a:rPr lang="ru-RU" sz="1400" dirty="0" smtClean="0"/>
                        <a:t>Е. Благинина «Посидим в тишине», </a:t>
                      </a:r>
                    </a:p>
                    <a:p>
                      <a:r>
                        <a:rPr lang="ru-RU" sz="1400" dirty="0" smtClean="0"/>
                        <a:t>О. Чусовитина «Самый лучший!», </a:t>
                      </a:r>
                      <a:r>
                        <a:rPr lang="ru-RU" sz="1400" dirty="0" err="1" smtClean="0"/>
                        <a:t>З.Акимова</a:t>
                      </a:r>
                      <a:r>
                        <a:rPr lang="ru-RU" sz="1400" dirty="0" smtClean="0"/>
                        <a:t> «К дедушке в гости», </a:t>
                      </a:r>
                      <a:r>
                        <a:rPr lang="ru-RU" sz="1400" dirty="0" err="1" smtClean="0"/>
                        <a:t>Г.Сулейманова</a:t>
                      </a:r>
                      <a:r>
                        <a:rPr lang="ru-RU" sz="1400" dirty="0" smtClean="0"/>
                        <a:t> «Бабушка моя», </a:t>
                      </a:r>
                      <a:r>
                        <a:rPr lang="ru-RU" sz="1400" dirty="0" err="1" smtClean="0"/>
                        <a:t>Х.Тагирова</a:t>
                      </a:r>
                      <a:r>
                        <a:rPr lang="ru-RU" sz="1400" dirty="0" smtClean="0"/>
                        <a:t> «Мы с бабушкой», «Слово доброе родня», </a:t>
                      </a:r>
                      <a:r>
                        <a:rPr lang="ru-RU" sz="1400" dirty="0" err="1" smtClean="0"/>
                        <a:t>Р.Гамзатов</a:t>
                      </a:r>
                      <a:r>
                        <a:rPr lang="ru-RU" sz="1400" dirty="0" smtClean="0"/>
                        <a:t> «Дедушка», «Мама», </a:t>
                      </a:r>
                      <a:r>
                        <a:rPr lang="ru-RU" sz="1400" dirty="0" err="1" smtClean="0"/>
                        <a:t>А.Меджидов</a:t>
                      </a:r>
                      <a:r>
                        <a:rPr lang="ru-RU" sz="1400" dirty="0" smtClean="0"/>
                        <a:t> «Что в мире мягче всего?», «А мой отец…» </a:t>
                      </a:r>
                      <a:r>
                        <a:rPr lang="ru-RU" sz="1400" dirty="0" err="1" smtClean="0"/>
                        <a:t>Н.Юсупов</a:t>
                      </a:r>
                      <a:r>
                        <a:rPr lang="ru-RU" sz="1400" dirty="0" smtClean="0"/>
                        <a:t>.</a:t>
                      </a:r>
                    </a:p>
                    <a:p>
                      <a:r>
                        <a:rPr lang="ru-RU" sz="1400" dirty="0" smtClean="0"/>
                        <a:t>Заучивание русских и дагестанских пословиц и поговорок о семье.</a:t>
                      </a:r>
                    </a:p>
                    <a:p>
                      <a:endParaRPr lang="ru-RU" sz="1400" dirty="0"/>
                    </a:p>
                  </a:txBody>
                  <a:tcPr/>
                </a:tc>
              </a:tr>
            </a:tbl>
          </a:graphicData>
        </a:graphic>
      </p:graphicFrame>
    </p:spTree>
    <p:extLst>
      <p:ext uri="{BB962C8B-B14F-4D97-AF65-F5344CB8AC3E}">
        <p14:creationId xmlns="" xmlns:p14="http://schemas.microsoft.com/office/powerpoint/2010/main" val="1859856361"/>
      </p:ext>
    </p:extLst>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2302465609"/>
              </p:ext>
            </p:extLst>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631317">
                <a:tc>
                  <a:txBody>
                    <a:bodyPr/>
                    <a:lstStyle/>
                    <a:p>
                      <a:pPr algn="ctr"/>
                      <a:r>
                        <a:rPr lang="ru-RU" dirty="0" smtClean="0"/>
                        <a:t>Образовательные области</a:t>
                      </a:r>
                      <a:endParaRPr lang="ru-RU" dirty="0"/>
                    </a:p>
                  </a:txBody>
                  <a:tcPr/>
                </a:tc>
                <a:tc>
                  <a:txBody>
                    <a:bodyPr/>
                    <a:lstStyle/>
                    <a:p>
                      <a:pPr algn="ctr"/>
                      <a:r>
                        <a:rPr lang="ru-RU" dirty="0" smtClean="0"/>
                        <a:t>Мероприятия </a:t>
                      </a:r>
                      <a:endParaRPr lang="ru-RU" dirty="0"/>
                    </a:p>
                  </a:txBody>
                  <a:tcPr/>
                </a:tc>
              </a:tr>
              <a:tr h="62266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Художественно-эстетическое развитие</a:t>
                      </a:r>
                    </a:p>
                    <a:p>
                      <a:endParaRPr lang="ru-RU" dirty="0"/>
                    </a:p>
                  </a:txBody>
                  <a:tcPr/>
                </a:tc>
                <a:tc>
                  <a:txBody>
                    <a:bodyPr/>
                    <a:lstStyle/>
                    <a:p>
                      <a:r>
                        <a:rPr lang="ru-RU" b="1" dirty="0" smtClean="0"/>
                        <a:t>Рисование: </a:t>
                      </a:r>
                    </a:p>
                    <a:p>
                      <a:r>
                        <a:rPr lang="ru-RU" dirty="0" smtClean="0"/>
                        <a:t>«Моя семья», «Мамочка милая моя»,</a:t>
                      </a:r>
                    </a:p>
                    <a:p>
                      <a:r>
                        <a:rPr lang="ru-RU" dirty="0" smtClean="0"/>
                        <a:t>«Подарки любимым людям».</a:t>
                      </a:r>
                    </a:p>
                    <a:p>
                      <a:r>
                        <a:rPr lang="ru-RU" dirty="0" smtClean="0"/>
                        <a:t>Коллаж «Моя семья».</a:t>
                      </a:r>
                    </a:p>
                    <a:p>
                      <a:r>
                        <a:rPr lang="ru-RU" dirty="0" smtClean="0"/>
                        <a:t>Строительные игры:</a:t>
                      </a:r>
                    </a:p>
                    <a:p>
                      <a:r>
                        <a:rPr lang="ru-RU" dirty="0" smtClean="0"/>
                        <a:t>«Дом для кукол»;</a:t>
                      </a:r>
                    </a:p>
                    <a:p>
                      <a:r>
                        <a:rPr lang="ru-RU" dirty="0" smtClean="0"/>
                        <a:t>«Мебель для дома».</a:t>
                      </a:r>
                    </a:p>
                    <a:p>
                      <a:r>
                        <a:rPr lang="ru-RU" dirty="0" smtClean="0"/>
                        <a:t>Музыкально-дидактическая игра «Семья».</a:t>
                      </a:r>
                    </a:p>
                    <a:p>
                      <a:endParaRPr lang="ru-RU" dirty="0" smtClean="0"/>
                    </a:p>
                    <a:p>
                      <a:r>
                        <a:rPr lang="ru-RU" b="1" dirty="0" smtClean="0"/>
                        <a:t>Слушание музыки: </a:t>
                      </a:r>
                    </a:p>
                    <a:p>
                      <a:r>
                        <a:rPr lang="ru-RU" dirty="0" smtClean="0"/>
                        <a:t>«Мама – солнышко мое» </a:t>
                      </a:r>
                      <a:r>
                        <a:rPr lang="ru-RU" dirty="0" err="1" smtClean="0"/>
                        <a:t>Ш.Шамхалов</a:t>
                      </a:r>
                      <a:r>
                        <a:rPr lang="ru-RU" dirty="0" smtClean="0"/>
                        <a:t>, «Моя бабушка» </a:t>
                      </a:r>
                      <a:r>
                        <a:rPr lang="ru-RU" dirty="0" err="1" smtClean="0"/>
                        <a:t>Р.Фаталиев</a:t>
                      </a:r>
                      <a:r>
                        <a:rPr lang="ru-RU" dirty="0" smtClean="0"/>
                        <a:t>, «Наш сад» </a:t>
                      </a:r>
                      <a:r>
                        <a:rPr lang="ru-RU" dirty="0" err="1" smtClean="0"/>
                        <a:t>Г.Гусейнов</a:t>
                      </a:r>
                      <a:r>
                        <a:rPr lang="ru-RU" dirty="0" smtClean="0"/>
                        <a:t> (</a:t>
                      </a:r>
                      <a:r>
                        <a:rPr lang="ru-RU" dirty="0" err="1" smtClean="0"/>
                        <a:t>азерб</a:t>
                      </a:r>
                      <a:r>
                        <a:rPr lang="ru-RU" dirty="0" smtClean="0"/>
                        <a:t>). «В Дагестане» </a:t>
                      </a:r>
                      <a:r>
                        <a:rPr lang="ru-RU" dirty="0" err="1" smtClean="0"/>
                        <a:t>Р.Кантемиров</a:t>
                      </a:r>
                      <a:r>
                        <a:rPr lang="ru-RU" dirty="0" smtClean="0"/>
                        <a:t>, «Колыбельная» </a:t>
                      </a:r>
                      <a:r>
                        <a:rPr lang="ru-RU" dirty="0" err="1" smtClean="0"/>
                        <a:t>Х.Ханукаева</a:t>
                      </a:r>
                      <a:r>
                        <a:rPr lang="ru-RU" dirty="0" smtClean="0"/>
                        <a:t>, «Колыбельная» </a:t>
                      </a:r>
                      <a:r>
                        <a:rPr lang="ru-RU" dirty="0" err="1" smtClean="0"/>
                        <a:t>Х.Батыргишиева</a:t>
                      </a:r>
                      <a:r>
                        <a:rPr lang="ru-RU" dirty="0" smtClean="0"/>
                        <a:t>. </a:t>
                      </a:r>
                    </a:p>
                    <a:p>
                      <a:endParaRPr lang="ru-RU" dirty="0"/>
                    </a:p>
                  </a:txBody>
                  <a:tcPr/>
                </a:tc>
              </a:tr>
            </a:tbl>
          </a:graphicData>
        </a:graphic>
      </p:graphicFrame>
    </p:spTree>
    <p:extLst>
      <p:ext uri="{BB962C8B-B14F-4D97-AF65-F5344CB8AC3E}">
        <p14:creationId xmlns="" xmlns:p14="http://schemas.microsoft.com/office/powerpoint/2010/main" val="3848728885"/>
      </p:ext>
    </p:extLst>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3729072254"/>
              </p:ext>
            </p:extLst>
          </p:nvPr>
        </p:nvGraphicFramePr>
        <p:xfrm>
          <a:off x="0" y="0"/>
          <a:ext cx="9144000" cy="6614160"/>
        </p:xfrm>
        <a:graphic>
          <a:graphicData uri="http://schemas.openxmlformats.org/drawingml/2006/table">
            <a:tbl>
              <a:tblPr firstRow="1" bandRow="1">
                <a:tableStyleId>{5C22544A-7EE6-4342-B048-85BDC9FD1C3A}</a:tableStyleId>
              </a:tblPr>
              <a:tblGrid>
                <a:gridCol w="4572000"/>
                <a:gridCol w="4572000"/>
              </a:tblGrid>
              <a:tr h="470140">
                <a:tc>
                  <a:txBody>
                    <a:bodyPr/>
                    <a:lstStyle/>
                    <a:p>
                      <a:pPr algn="ctr"/>
                      <a:r>
                        <a:rPr lang="ru-RU" dirty="0" smtClean="0"/>
                        <a:t>Образовательные области</a:t>
                      </a:r>
                      <a:endParaRPr lang="ru-RU" dirty="0"/>
                    </a:p>
                  </a:txBody>
                  <a:tcPr/>
                </a:tc>
                <a:tc>
                  <a:txBody>
                    <a:bodyPr/>
                    <a:lstStyle/>
                    <a:p>
                      <a:pPr algn="ctr"/>
                      <a:r>
                        <a:rPr lang="ru-RU" dirty="0" smtClean="0"/>
                        <a:t>Мероприятия </a:t>
                      </a:r>
                      <a:endParaRPr lang="ru-RU" dirty="0"/>
                    </a:p>
                  </a:txBody>
                  <a:tcPr/>
                </a:tc>
              </a:tr>
              <a:tr h="2898123">
                <a:tc>
                  <a:txBody>
                    <a:bodyPr/>
                    <a:lstStyle/>
                    <a:p>
                      <a:pPr algn="ctr"/>
                      <a:r>
                        <a:rPr lang="ru-RU" dirty="0" smtClean="0"/>
                        <a:t>Социально-коммуникативное развитие</a:t>
                      </a:r>
                      <a:endParaRPr lang="ru-RU" dirty="0"/>
                    </a:p>
                  </a:txBody>
                  <a:tcPr/>
                </a:tc>
                <a:tc>
                  <a:txBody>
                    <a:bodyPr/>
                    <a:lstStyle/>
                    <a:p>
                      <a:r>
                        <a:rPr lang="ru-RU" b="1" dirty="0" smtClean="0"/>
                        <a:t>Дидактические игры:</a:t>
                      </a:r>
                    </a:p>
                    <a:p>
                      <a:r>
                        <a:rPr lang="ru-RU" dirty="0" smtClean="0"/>
                        <a:t>«Как мы помогаем родным»;</a:t>
                      </a:r>
                    </a:p>
                    <a:p>
                      <a:r>
                        <a:rPr lang="ru-RU" dirty="0" smtClean="0"/>
                        <a:t>«Родство»;</a:t>
                      </a:r>
                    </a:p>
                    <a:p>
                      <a:r>
                        <a:rPr lang="ru-RU" dirty="0" smtClean="0"/>
                        <a:t>«Семья»;</a:t>
                      </a:r>
                    </a:p>
                    <a:p>
                      <a:r>
                        <a:rPr lang="ru-RU" dirty="0" smtClean="0"/>
                        <a:t>«Что в нашем сундучке?»</a:t>
                      </a:r>
                    </a:p>
                    <a:p>
                      <a:r>
                        <a:rPr lang="ru-RU" dirty="0" smtClean="0"/>
                        <a:t>«Моя семья».</a:t>
                      </a:r>
                    </a:p>
                    <a:p>
                      <a:endParaRPr lang="ru-RU" dirty="0"/>
                    </a:p>
                  </a:txBody>
                  <a:tcPr/>
                </a:tc>
              </a:tr>
              <a:tr h="3245897">
                <a:tc>
                  <a:txBody>
                    <a:bodyPr/>
                    <a:lstStyle/>
                    <a:p>
                      <a:endParaRPr lang="ru-RU"/>
                    </a:p>
                  </a:txBody>
                  <a:tcPr/>
                </a:tc>
                <a:tc>
                  <a:txBody>
                    <a:bodyPr/>
                    <a:lstStyle/>
                    <a:p>
                      <a:r>
                        <a:rPr lang="ru-RU" b="1" dirty="0" smtClean="0"/>
                        <a:t>Сюжетно-ролевые игры:</a:t>
                      </a:r>
                    </a:p>
                    <a:p>
                      <a:r>
                        <a:rPr lang="ru-RU" dirty="0" smtClean="0"/>
                        <a:t>«Дагестанская семья»;</a:t>
                      </a:r>
                    </a:p>
                    <a:p>
                      <a:r>
                        <a:rPr lang="ru-RU" dirty="0" smtClean="0"/>
                        <a:t>«Дом»;</a:t>
                      </a:r>
                    </a:p>
                    <a:p>
                      <a:r>
                        <a:rPr lang="ru-RU" dirty="0" smtClean="0"/>
                        <a:t> «День рождения».</a:t>
                      </a:r>
                    </a:p>
                    <a:p>
                      <a:r>
                        <a:rPr lang="ru-RU" b="1" dirty="0" smtClean="0"/>
                        <a:t>Инсценировки: </a:t>
                      </a:r>
                    </a:p>
                    <a:p>
                      <a:r>
                        <a:rPr lang="ru-RU" dirty="0" smtClean="0"/>
                        <a:t>«Три мамы», «Сказка для мамочки».</a:t>
                      </a:r>
                    </a:p>
                    <a:p>
                      <a:endParaRPr lang="ru-RU" dirty="0"/>
                    </a:p>
                  </a:txBody>
                  <a:tcPr/>
                </a:tc>
              </a:tr>
            </a:tbl>
          </a:graphicData>
        </a:graphic>
      </p:graphicFrame>
    </p:spTree>
    <p:extLst>
      <p:ext uri="{BB962C8B-B14F-4D97-AF65-F5344CB8AC3E}">
        <p14:creationId xmlns="" xmlns:p14="http://schemas.microsoft.com/office/powerpoint/2010/main" val="3470486281"/>
      </p:ext>
    </p:extLst>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481241334"/>
              </p:ext>
            </p:extLst>
          </p:nvPr>
        </p:nvGraphicFramePr>
        <p:xfrm>
          <a:off x="0" y="1"/>
          <a:ext cx="9144000" cy="6857999"/>
        </p:xfrm>
        <a:graphic>
          <a:graphicData uri="http://schemas.openxmlformats.org/drawingml/2006/table">
            <a:tbl>
              <a:tblPr firstRow="1" bandRow="1">
                <a:tableStyleId>{5C22544A-7EE6-4342-B048-85BDC9FD1C3A}</a:tableStyleId>
              </a:tblPr>
              <a:tblGrid>
                <a:gridCol w="4572000"/>
                <a:gridCol w="4572000"/>
              </a:tblGrid>
              <a:tr h="805795">
                <a:tc>
                  <a:txBody>
                    <a:bodyPr/>
                    <a:lstStyle/>
                    <a:p>
                      <a:pPr algn="ctr"/>
                      <a:r>
                        <a:rPr lang="ru-RU" dirty="0" smtClean="0"/>
                        <a:t>Образовательные</a:t>
                      </a:r>
                      <a:r>
                        <a:rPr lang="ru-RU" baseline="0" dirty="0" smtClean="0"/>
                        <a:t> области</a:t>
                      </a:r>
                      <a:endParaRPr lang="ru-RU" dirty="0"/>
                    </a:p>
                  </a:txBody>
                  <a:tcPr/>
                </a:tc>
                <a:tc>
                  <a:txBody>
                    <a:bodyPr/>
                    <a:lstStyle/>
                    <a:p>
                      <a:pPr algn="ctr"/>
                      <a:r>
                        <a:rPr lang="ru-RU" dirty="0" smtClean="0"/>
                        <a:t>Мероприятия </a:t>
                      </a:r>
                      <a:endParaRPr lang="ru-RU" dirty="0"/>
                    </a:p>
                  </a:txBody>
                  <a:tcPr/>
                </a:tc>
              </a:tr>
              <a:tr h="3026102">
                <a:tc>
                  <a:txBody>
                    <a:bodyPr/>
                    <a:lstStyle/>
                    <a:p>
                      <a:pPr algn="ctr"/>
                      <a:r>
                        <a:rPr lang="ru-RU" dirty="0" smtClean="0"/>
                        <a:t>Физическое развитие</a:t>
                      </a:r>
                      <a:endParaRPr lang="ru-RU" dirty="0"/>
                    </a:p>
                  </a:txBody>
                  <a:tcPr/>
                </a:tc>
                <a:tc>
                  <a:txBody>
                    <a:bodyPr/>
                    <a:lstStyle/>
                    <a:p>
                      <a:r>
                        <a:rPr lang="ru-RU" b="1" dirty="0" smtClean="0"/>
                        <a:t>Дагестанские подвижные игры: </a:t>
                      </a:r>
                    </a:p>
                    <a:p>
                      <a:r>
                        <a:rPr lang="ru-RU" dirty="0" smtClean="0"/>
                        <a:t>«Храни очаг» (авар.), </a:t>
                      </a:r>
                    </a:p>
                    <a:p>
                      <a:r>
                        <a:rPr lang="ru-RU" dirty="0" smtClean="0"/>
                        <a:t>«Угадай» (</a:t>
                      </a:r>
                      <a:r>
                        <a:rPr lang="ru-RU" dirty="0" err="1" smtClean="0"/>
                        <a:t>дарг</a:t>
                      </a:r>
                      <a:r>
                        <a:rPr lang="ru-RU" dirty="0" smtClean="0"/>
                        <a:t>.), </a:t>
                      </a:r>
                    </a:p>
                    <a:p>
                      <a:r>
                        <a:rPr lang="ru-RU" dirty="0" smtClean="0"/>
                        <a:t>«Защити гостя» (</a:t>
                      </a:r>
                      <a:r>
                        <a:rPr lang="ru-RU" dirty="0" err="1" smtClean="0"/>
                        <a:t>даг</a:t>
                      </a:r>
                      <a:r>
                        <a:rPr lang="ru-RU" dirty="0" smtClean="0"/>
                        <a:t>.).</a:t>
                      </a:r>
                    </a:p>
                    <a:p>
                      <a:r>
                        <a:rPr lang="ru-RU" b="1" dirty="0" smtClean="0"/>
                        <a:t>Пальчиковая гимнастика о семье:</a:t>
                      </a:r>
                    </a:p>
                    <a:p>
                      <a:r>
                        <a:rPr lang="ru-RU" dirty="0" smtClean="0"/>
                        <a:t>«Наша семья»,</a:t>
                      </a:r>
                    </a:p>
                    <a:p>
                      <a:r>
                        <a:rPr lang="ru-RU" dirty="0" smtClean="0"/>
                        <a:t> «Пальчик-мальчик», </a:t>
                      </a:r>
                    </a:p>
                    <a:p>
                      <a:r>
                        <a:rPr lang="ru-RU" dirty="0" smtClean="0"/>
                        <a:t>«Дружная семья».</a:t>
                      </a:r>
                    </a:p>
                    <a:p>
                      <a:endParaRPr lang="ru-RU" dirty="0"/>
                    </a:p>
                  </a:txBody>
                  <a:tcPr/>
                </a:tc>
              </a:tr>
              <a:tr h="3026102">
                <a:tc>
                  <a:txBody>
                    <a:bodyPr/>
                    <a:lstStyle/>
                    <a:p>
                      <a:endParaRPr lang="ru-RU" dirty="0"/>
                    </a:p>
                  </a:txBody>
                  <a:tcPr/>
                </a:tc>
                <a:tc>
                  <a:txBody>
                    <a:bodyPr/>
                    <a:lstStyle/>
                    <a:p>
                      <a:endParaRPr lang="ru-RU" dirty="0"/>
                    </a:p>
                  </a:txBody>
                  <a:tcPr/>
                </a:tc>
              </a:tr>
            </a:tbl>
          </a:graphicData>
        </a:graphic>
      </p:graphicFrame>
    </p:spTree>
    <p:extLst>
      <p:ext uri="{BB962C8B-B14F-4D97-AF65-F5344CB8AC3E}">
        <p14:creationId xmlns="" xmlns:p14="http://schemas.microsoft.com/office/powerpoint/2010/main" val="3848042884"/>
      </p:ext>
    </p:extLst>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39752" y="260648"/>
            <a:ext cx="6172200" cy="1656184"/>
          </a:xfrm>
        </p:spPr>
        <p:txBody>
          <a:bodyPr>
            <a:normAutofit/>
          </a:bodyPr>
          <a:lstStyle/>
          <a:p>
            <a:r>
              <a:rPr lang="ru-RU" dirty="0" smtClean="0">
                <a:solidFill>
                  <a:schemeClr val="tx1"/>
                </a:solidFill>
                <a:latin typeface="Arial" pitchFamily="34" charset="0"/>
                <a:cs typeface="Arial" pitchFamily="34" charset="0"/>
              </a:rPr>
              <a:t>Познавательное развитие</a:t>
            </a:r>
            <a:r>
              <a:rPr lang="ru-RU" dirty="0" smtClean="0"/>
              <a:t/>
            </a:r>
            <a:br>
              <a:rPr lang="ru-RU" dirty="0" smtClean="0"/>
            </a:br>
            <a:r>
              <a:rPr lang="ru-RU" dirty="0" smtClean="0"/>
              <a:t/>
            </a:r>
            <a:br>
              <a:rPr lang="ru-RU" dirty="0" smtClean="0"/>
            </a:br>
            <a:endParaRPr lang="ru-RU" dirty="0"/>
          </a:p>
        </p:txBody>
      </p:sp>
      <p:sp>
        <p:nvSpPr>
          <p:cNvPr id="3" name="Подзаголовок 2"/>
          <p:cNvSpPr>
            <a:spLocks noGrp="1"/>
          </p:cNvSpPr>
          <p:nvPr>
            <p:ph type="subTitle" idx="1"/>
          </p:nvPr>
        </p:nvSpPr>
        <p:spPr>
          <a:xfrm>
            <a:off x="2286000" y="1412776"/>
            <a:ext cx="6172200" cy="4320480"/>
          </a:xfrm>
        </p:spPr>
        <p:txBody>
          <a:bodyPr>
            <a:normAutofit/>
          </a:bodyPr>
          <a:lstStyle/>
          <a:p>
            <a:r>
              <a:rPr lang="ru-RU" sz="2000" dirty="0" smtClean="0">
                <a:solidFill>
                  <a:schemeClr val="tx1"/>
                </a:solidFill>
              </a:rPr>
              <a:t>ЦИКЛ БЕСЕД</a:t>
            </a:r>
            <a:endParaRPr lang="ru-RU" sz="20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87824" y="1844824"/>
            <a:ext cx="5256584" cy="4824536"/>
          </a:xfrm>
          <a:prstGeom prst="rect">
            <a:avLst/>
          </a:prstGeom>
        </p:spPr>
      </p:pic>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467600" cy="1143000"/>
          </a:xfrm>
        </p:spPr>
        <p:txBody>
          <a:bodyPr/>
          <a:lstStyle/>
          <a:p>
            <a:pPr algn="ctr"/>
            <a:r>
              <a:rPr lang="ru-RU" b="1" dirty="0" smtClean="0">
                <a:solidFill>
                  <a:schemeClr val="tx1"/>
                </a:solidFill>
              </a:rPr>
              <a:t>Организованная образовательная деятельность </a:t>
            </a:r>
            <a:endParaRPr lang="ru-RU" b="1" dirty="0">
              <a:solidFill>
                <a:schemeClr val="tx1"/>
              </a:solidFill>
            </a:endParaRPr>
          </a:p>
        </p:txBody>
      </p:sp>
      <p:pic>
        <p:nvPicPr>
          <p:cNvPr id="6" name="Объект 5"/>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4716016" y="1556792"/>
            <a:ext cx="3367186" cy="4464496"/>
          </a:xfr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99592" y="1844824"/>
            <a:ext cx="3406081" cy="4585997"/>
          </a:xfrm>
          <a:prstGeom prst="rect">
            <a:avLst/>
          </a:prstGeom>
        </p:spPr>
      </p:pic>
    </p:spTree>
    <p:extLst>
      <p:ext uri="{BB962C8B-B14F-4D97-AF65-F5344CB8AC3E}">
        <p14:creationId xmlns="" xmlns:p14="http://schemas.microsoft.com/office/powerpoint/2010/main" val="3470250844"/>
      </p:ext>
    </p:extLst>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РЕЧЕВОЕ РАЗВИТИЕ</a:t>
            </a:r>
            <a:endParaRPr lang="ru-RU" b="1" dirty="0">
              <a:solidFill>
                <a:schemeClr val="tx1"/>
              </a:solidFill>
            </a:endParaRPr>
          </a:p>
        </p:txBody>
      </p:sp>
      <p:sp>
        <p:nvSpPr>
          <p:cNvPr id="3" name="Содержимое 2"/>
          <p:cNvSpPr>
            <a:spLocks noGrp="1"/>
          </p:cNvSpPr>
          <p:nvPr>
            <p:ph sz="quarter" idx="1"/>
          </p:nvPr>
        </p:nvSpPr>
        <p:spPr/>
        <p:txBody>
          <a:bodyPr/>
          <a:lstStyle/>
          <a:p>
            <a:r>
              <a:rPr lang="ru-RU" b="1" i="1" dirty="0" smtClean="0">
                <a:latin typeface="Arial" pitchFamily="34" charset="0"/>
                <a:cs typeface="Arial" pitchFamily="34" charset="0"/>
              </a:rPr>
              <a:t>Чтение художественной литературы</a:t>
            </a:r>
            <a:endParaRPr lang="ru-RU" b="1" i="1" dirty="0">
              <a:latin typeface="Arial" pitchFamily="34" charset="0"/>
              <a:cs typeface="Arial" pitchFamily="34" charset="0"/>
            </a:endParaRPr>
          </a:p>
        </p:txBody>
      </p:sp>
      <p:pic>
        <p:nvPicPr>
          <p:cNvPr id="5" name="Рисунок 4" descr="хл1.jpg"/>
          <p:cNvPicPr>
            <a:picLocks noChangeAspect="1"/>
          </p:cNvPicPr>
          <p:nvPr/>
        </p:nvPicPr>
        <p:blipFill>
          <a:blip r:embed="rId2" cstate="print"/>
          <a:stretch>
            <a:fillRect/>
          </a:stretch>
        </p:blipFill>
        <p:spPr>
          <a:xfrm>
            <a:off x="539552" y="2276872"/>
            <a:ext cx="8128000" cy="4064000"/>
          </a:xfrm>
          <a:prstGeom prst="rect">
            <a:avLst/>
          </a:prstGeom>
        </p:spPr>
      </p:pic>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ФИЗИЧЕСКОЕ РАЗВИТИЕ</a:t>
            </a:r>
            <a:endParaRPr lang="ru-RU" b="1" dirty="0">
              <a:solidFill>
                <a:schemeClr val="tx1"/>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88024" y="1988840"/>
            <a:ext cx="3153612" cy="4320480"/>
          </a:xfrm>
          <a:prstGeom prst="rect">
            <a:avLst/>
          </a:prstGeom>
        </p:spPr>
      </p:pic>
      <p:pic>
        <p:nvPicPr>
          <p:cNvPr id="7" name="Содержимое 6" descr="игра детей.jpg"/>
          <p:cNvPicPr>
            <a:picLocks noGrp="1" noChangeAspect="1"/>
          </p:cNvPicPr>
          <p:nvPr>
            <p:ph sz="quarter" idx="1"/>
          </p:nvPr>
        </p:nvPicPr>
        <p:blipFill>
          <a:blip r:embed="rId3" cstate="print"/>
          <a:stretch>
            <a:fillRect/>
          </a:stretch>
        </p:blipFill>
        <p:spPr>
          <a:xfrm>
            <a:off x="1115616" y="1988841"/>
            <a:ext cx="3168352" cy="4320480"/>
          </a:xfrm>
        </p:spPr>
      </p:pic>
    </p:spTree>
    <p:extLst>
      <p:ext uri="{BB962C8B-B14F-4D97-AF65-F5344CB8AC3E}">
        <p14:creationId xmlns="" xmlns:p14="http://schemas.microsoft.com/office/powerpoint/2010/main" val="3870528951"/>
      </p:ext>
    </p:extLst>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Художественно-эстетическое развитие</a:t>
            </a:r>
            <a:endParaRPr lang="ru-RU" b="1" dirty="0">
              <a:solidFill>
                <a:schemeClr val="tx1"/>
              </a:solidFill>
            </a:endParaRPr>
          </a:p>
        </p:txBody>
      </p:sp>
      <p:sp>
        <p:nvSpPr>
          <p:cNvPr id="3" name="Содержимое 2"/>
          <p:cNvSpPr>
            <a:spLocks noGrp="1"/>
          </p:cNvSpPr>
          <p:nvPr>
            <p:ph sz="quarter" idx="1"/>
          </p:nvPr>
        </p:nvSpPr>
        <p:spPr/>
        <p:txBody>
          <a:bodyPr/>
          <a:lstStyle/>
          <a:p>
            <a:r>
              <a:rPr lang="ru-RU" b="1" dirty="0" smtClean="0"/>
              <a:t>ООД  « Угощение для куклы </a:t>
            </a:r>
            <a:r>
              <a:rPr lang="ru-RU" b="1" dirty="0" err="1" smtClean="0"/>
              <a:t>Асият</a:t>
            </a:r>
            <a:r>
              <a:rPr lang="ru-RU" b="1" dirty="0" smtClean="0"/>
              <a:t>»</a:t>
            </a:r>
            <a:endParaRPr lang="ru-RU" b="1" dirty="0"/>
          </a:p>
        </p:txBody>
      </p:sp>
      <p:pic>
        <p:nvPicPr>
          <p:cNvPr id="5" name="Рисунок 4" descr="IMG-20201028-WA0020.jpg"/>
          <p:cNvPicPr>
            <a:picLocks noChangeAspect="1"/>
          </p:cNvPicPr>
          <p:nvPr/>
        </p:nvPicPr>
        <p:blipFill>
          <a:blip r:embed="rId2" cstate="print"/>
          <a:stretch>
            <a:fillRect/>
          </a:stretch>
        </p:blipFill>
        <p:spPr>
          <a:xfrm>
            <a:off x="4788024" y="3212976"/>
            <a:ext cx="3435152" cy="3096344"/>
          </a:xfrm>
          <a:prstGeom prst="rect">
            <a:avLst/>
          </a:prstGeom>
        </p:spPr>
      </p:pic>
      <p:pic>
        <p:nvPicPr>
          <p:cNvPr id="6" name="Рисунок 5" descr="IMG-20201028-WA0009.jpg"/>
          <p:cNvPicPr>
            <a:picLocks noChangeAspect="1"/>
          </p:cNvPicPr>
          <p:nvPr/>
        </p:nvPicPr>
        <p:blipFill>
          <a:blip r:embed="rId3" cstate="print"/>
          <a:stretch>
            <a:fillRect/>
          </a:stretch>
        </p:blipFill>
        <p:spPr>
          <a:xfrm>
            <a:off x="755576" y="2348880"/>
            <a:ext cx="3734072" cy="2736304"/>
          </a:xfrm>
          <a:prstGeom prst="rect">
            <a:avLst/>
          </a:prstGeom>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r>
              <a:rPr lang="ru-RU" b="1" u="sng" dirty="0">
                <a:solidFill>
                  <a:schemeClr val="tx1"/>
                </a:solidFill>
              </a:rPr>
              <a:t>Актуальность проекта: : </a:t>
            </a:r>
          </a:p>
        </p:txBody>
      </p:sp>
      <p:sp>
        <p:nvSpPr>
          <p:cNvPr id="3" name="Объект 2"/>
          <p:cNvSpPr>
            <a:spLocks noGrp="1"/>
          </p:cNvSpPr>
          <p:nvPr>
            <p:ph sz="quarter" idx="1"/>
          </p:nvPr>
        </p:nvSpPr>
        <p:spPr>
          <a:xfrm>
            <a:off x="457200" y="980728"/>
            <a:ext cx="7467600" cy="5493224"/>
          </a:xfrm>
        </p:spPr>
        <p:txBody>
          <a:bodyPr>
            <a:normAutofit fontScale="92500"/>
          </a:bodyPr>
          <a:lstStyle/>
          <a:p>
            <a:pPr algn="just"/>
            <a:r>
              <a:rPr lang="ru-RU" dirty="0"/>
              <a:t>Содержание духовно – нравственного воспитания  младших дошкольников включает в себя решение множества задач, в том числе и воспитание любви к Родине, семье, уважительного отношения к своим родителям. Вместе с тем следует отметить, что объём знаний по данной теме ограничен. В программном содержании нет материала, касающегося прошлого семьи ребёнка, поэтому мало кто из детей знает историю создания своей семьи и свою родословную. Кроме того, в суматохе будней мы часто не успеваем уделить достаточно времени своим самым любимым и дорогим людям. Порой мы ругаем себя за это, не зная, как можно совместить интересную прогулку для детей с долгожданной встречей с близкими и друзьями.</a:t>
            </a:r>
          </a:p>
        </p:txBody>
      </p:sp>
    </p:spTree>
    <p:extLst>
      <p:ext uri="{BB962C8B-B14F-4D97-AF65-F5344CB8AC3E}">
        <p14:creationId xmlns="" xmlns:p14="http://schemas.microsoft.com/office/powerpoint/2010/main" val="4046217752"/>
      </p:ext>
    </p:extLst>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chemeClr val="tx1"/>
                </a:solidFill>
              </a:rPr>
              <a:t>СОЦИАЛЬНО-КОММУНИКАТИВНОЕ РАЗВИТИЕ</a:t>
            </a:r>
            <a:endParaRPr lang="ru-RU" sz="2400" b="1" dirty="0">
              <a:solidFill>
                <a:schemeClr val="tx1"/>
              </a:solidFill>
            </a:endParaRPr>
          </a:p>
        </p:txBody>
      </p:sp>
      <p:sp>
        <p:nvSpPr>
          <p:cNvPr id="3" name="Содержимое 2"/>
          <p:cNvSpPr>
            <a:spLocks noGrp="1"/>
          </p:cNvSpPr>
          <p:nvPr>
            <p:ph sz="quarter" idx="1"/>
          </p:nvPr>
        </p:nvSpPr>
        <p:spPr/>
        <p:txBody>
          <a:bodyPr>
            <a:normAutofit/>
          </a:bodyPr>
          <a:lstStyle/>
          <a:p>
            <a:r>
              <a:rPr lang="ru-RU" sz="2000" i="1" dirty="0" smtClean="0"/>
              <a:t>ДИДАКТИЧЕСКИЕ ИГРЫ</a:t>
            </a:r>
            <a:endParaRPr lang="ru-RU" sz="2000" i="1"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32040" y="2060848"/>
            <a:ext cx="3075452" cy="4110444"/>
          </a:xfrm>
          <a:prstGeom prst="rect">
            <a:avLst/>
          </a:prstGeom>
        </p:spPr>
      </p:pic>
      <p:pic>
        <p:nvPicPr>
          <p:cNvPr id="5" name="Рисунок 4" descr="дид.jpg"/>
          <p:cNvPicPr>
            <a:picLocks noChangeAspect="1"/>
          </p:cNvPicPr>
          <p:nvPr/>
        </p:nvPicPr>
        <p:blipFill>
          <a:blip r:embed="rId3" cstate="print"/>
          <a:stretch>
            <a:fillRect/>
          </a:stretch>
        </p:blipFill>
        <p:spPr>
          <a:xfrm>
            <a:off x="1043608" y="2132856"/>
            <a:ext cx="3240360" cy="4104456"/>
          </a:xfrm>
          <a:prstGeom prst="rect">
            <a:avLst/>
          </a:prstGeom>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tx1"/>
                </a:solidFill>
              </a:rPr>
              <a:t>СЮЖЕТНО-РОЛЕВЫЕ ИГРЫ</a:t>
            </a:r>
            <a:endParaRPr lang="ru-RU" sz="2400" b="1" dirty="0">
              <a:solidFill>
                <a:schemeClr val="tx1"/>
              </a:solidFill>
            </a:endParaRPr>
          </a:p>
        </p:txBody>
      </p:sp>
      <p:pic>
        <p:nvPicPr>
          <p:cNvPr id="4" name="Содержимое 3" descr="ср1.jpg"/>
          <p:cNvPicPr>
            <a:picLocks noGrp="1" noChangeAspect="1"/>
          </p:cNvPicPr>
          <p:nvPr>
            <p:ph sz="quarter" idx="1"/>
          </p:nvPr>
        </p:nvPicPr>
        <p:blipFill>
          <a:blip r:embed="rId2" cstate="print"/>
          <a:stretch>
            <a:fillRect/>
          </a:stretch>
        </p:blipFill>
        <p:spPr>
          <a:xfrm>
            <a:off x="5940152" y="1556792"/>
            <a:ext cx="2736304" cy="4873625"/>
          </a:xfrm>
        </p:spPr>
      </p:pic>
      <p:pic>
        <p:nvPicPr>
          <p:cNvPr id="5" name="Рисунок 4" descr="ср2.jpg"/>
          <p:cNvPicPr>
            <a:picLocks noChangeAspect="1"/>
          </p:cNvPicPr>
          <p:nvPr/>
        </p:nvPicPr>
        <p:blipFill>
          <a:blip r:embed="rId3" cstate="print"/>
          <a:stretch>
            <a:fillRect/>
          </a:stretch>
        </p:blipFill>
        <p:spPr>
          <a:xfrm>
            <a:off x="3059832" y="1556792"/>
            <a:ext cx="2808312" cy="4896544"/>
          </a:xfrm>
          <a:prstGeom prst="rect">
            <a:avLst/>
          </a:prstGeom>
        </p:spPr>
      </p:pic>
      <p:pic>
        <p:nvPicPr>
          <p:cNvPr id="6" name="Рисунок 5" descr="ср3.jpg"/>
          <p:cNvPicPr>
            <a:picLocks noChangeAspect="1"/>
          </p:cNvPicPr>
          <p:nvPr/>
        </p:nvPicPr>
        <p:blipFill>
          <a:blip r:embed="rId4" cstate="print"/>
          <a:stretch>
            <a:fillRect/>
          </a:stretch>
        </p:blipFill>
        <p:spPr>
          <a:xfrm>
            <a:off x="323528" y="1556792"/>
            <a:ext cx="2708920" cy="4896544"/>
          </a:xfrm>
          <a:prstGeom prst="rect">
            <a:avLst/>
          </a:prstGeom>
        </p:spPr>
      </p:pic>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chemeClr val="tx1"/>
                </a:solidFill>
              </a:rPr>
              <a:t>ТЕТРАЛИЗОВАННАЯ ДЕЯТЕЛЬНОСТЬ</a:t>
            </a:r>
            <a:endParaRPr lang="ru-RU" sz="2400" b="1" dirty="0">
              <a:solidFill>
                <a:schemeClr val="tx1"/>
              </a:solidFill>
            </a:endParaRPr>
          </a:p>
        </p:txBody>
      </p:sp>
      <p:pic>
        <p:nvPicPr>
          <p:cNvPr id="4" name="Содержимое 3" descr="театр.jpg"/>
          <p:cNvPicPr>
            <a:picLocks noGrp="1" noChangeAspect="1"/>
          </p:cNvPicPr>
          <p:nvPr>
            <p:ph sz="quarter" idx="1"/>
          </p:nvPr>
        </p:nvPicPr>
        <p:blipFill>
          <a:blip r:embed="rId2" cstate="print"/>
          <a:stretch>
            <a:fillRect/>
          </a:stretch>
        </p:blipFill>
        <p:spPr>
          <a:xfrm>
            <a:off x="1043608" y="1556792"/>
            <a:ext cx="3312368" cy="4873625"/>
          </a:xfrm>
        </p:spPr>
      </p:pic>
      <p:pic>
        <p:nvPicPr>
          <p:cNvPr id="5" name="Рисунок 4" descr="театр2.jpg"/>
          <p:cNvPicPr>
            <a:picLocks noChangeAspect="1"/>
          </p:cNvPicPr>
          <p:nvPr/>
        </p:nvPicPr>
        <p:blipFill>
          <a:blip r:embed="rId3" cstate="print"/>
          <a:stretch>
            <a:fillRect/>
          </a:stretch>
        </p:blipFill>
        <p:spPr>
          <a:xfrm>
            <a:off x="4716016" y="1556792"/>
            <a:ext cx="3429000" cy="4869160"/>
          </a:xfrm>
          <a:prstGeom prst="rect">
            <a:avLst/>
          </a:prstGeom>
        </p:spPr>
      </p:pic>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Работа с родителями</a:t>
            </a:r>
          </a:p>
        </p:txBody>
      </p:sp>
      <p:sp>
        <p:nvSpPr>
          <p:cNvPr id="3" name="Объект 2"/>
          <p:cNvSpPr>
            <a:spLocks noGrp="1"/>
          </p:cNvSpPr>
          <p:nvPr>
            <p:ph sz="quarter" idx="1"/>
          </p:nvPr>
        </p:nvSpPr>
        <p:spPr/>
        <p:txBody>
          <a:bodyPr/>
          <a:lstStyle/>
          <a:p>
            <a:r>
              <a:rPr lang="ru-RU" dirty="0" smtClean="0"/>
              <a:t>Проведение </a:t>
            </a:r>
            <a:r>
              <a:rPr lang="ru-RU" dirty="0"/>
              <a:t>индивидуальных консультаций  и бесед с родителями.</a:t>
            </a:r>
          </a:p>
          <a:p>
            <a:r>
              <a:rPr lang="ru-RU" dirty="0" smtClean="0"/>
              <a:t>Подготовка </a:t>
            </a:r>
            <a:r>
              <a:rPr lang="ru-RU" dirty="0"/>
              <a:t>стенгазеты «Наши мамы» посвященной Дню матери</a:t>
            </a:r>
            <a:r>
              <a:rPr lang="ru-RU" dirty="0" smtClean="0"/>
              <a:t>..</a:t>
            </a:r>
            <a:endParaRPr lang="ru-RU" dirty="0"/>
          </a:p>
          <a:p>
            <a:r>
              <a:rPr lang="ru-RU" dirty="0" smtClean="0"/>
              <a:t>Подготовка </a:t>
            </a:r>
            <a:r>
              <a:rPr lang="ru-RU" dirty="0"/>
              <a:t>мероприятий и праздников для родителей.</a:t>
            </a:r>
          </a:p>
          <a:p>
            <a:r>
              <a:rPr lang="ru-RU" dirty="0" smtClean="0"/>
              <a:t>Участие </a:t>
            </a:r>
            <a:r>
              <a:rPr lang="ru-RU" dirty="0"/>
              <a:t>родителей в фотоконкурсе «В гармонии с природой».</a:t>
            </a:r>
          </a:p>
          <a:p>
            <a:endParaRPr lang="ru-RU" dirty="0"/>
          </a:p>
        </p:txBody>
      </p:sp>
    </p:spTree>
    <p:extLst>
      <p:ext uri="{BB962C8B-B14F-4D97-AF65-F5344CB8AC3E}">
        <p14:creationId xmlns="" xmlns:p14="http://schemas.microsoft.com/office/powerpoint/2010/main" val="4237351345"/>
      </p:ext>
    </p:extLst>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chemeClr val="tx1"/>
                </a:solidFill>
              </a:rPr>
              <a:t>БЕСЕДЫ С РОДИТЕЛЯМИ</a:t>
            </a:r>
            <a:endParaRPr lang="ru-RU" sz="2400" b="1" dirty="0">
              <a:solidFill>
                <a:schemeClr val="tx1"/>
              </a:solidFill>
            </a:endParaRPr>
          </a:p>
        </p:txBody>
      </p:sp>
      <p:pic>
        <p:nvPicPr>
          <p:cNvPr id="4" name="Содержимое 3" descr="инд б.jpg"/>
          <p:cNvPicPr>
            <a:picLocks noGrp="1" noChangeAspect="1"/>
          </p:cNvPicPr>
          <p:nvPr>
            <p:ph sz="quarter" idx="1"/>
          </p:nvPr>
        </p:nvPicPr>
        <p:blipFill>
          <a:blip r:embed="rId2" cstate="print"/>
          <a:stretch>
            <a:fillRect/>
          </a:stretch>
        </p:blipFill>
        <p:spPr>
          <a:xfrm>
            <a:off x="2627784" y="1628800"/>
            <a:ext cx="3543623" cy="4873625"/>
          </a:xfrm>
        </p:spPr>
      </p:pic>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ФОТОКОЛЛАЖ «НАШИ МАМЫ»</a:t>
            </a:r>
            <a:endParaRPr lang="ru-RU" b="1" dirty="0">
              <a:solidFill>
                <a:schemeClr val="tx1"/>
              </a:solidFill>
            </a:endParaRPr>
          </a:p>
        </p:txBody>
      </p:sp>
      <p:pic>
        <p:nvPicPr>
          <p:cNvPr id="6" name="Содержимое 5" descr="1605859700720.jpg"/>
          <p:cNvPicPr>
            <a:picLocks noGrp="1" noChangeAspect="1"/>
          </p:cNvPicPr>
          <p:nvPr>
            <p:ph sz="quarter" idx="1"/>
          </p:nvPr>
        </p:nvPicPr>
        <p:blipFill>
          <a:blip r:embed="rId2" cstate="print"/>
          <a:stretch>
            <a:fillRect/>
          </a:stretch>
        </p:blipFill>
        <p:spPr>
          <a:xfrm>
            <a:off x="971600" y="1556792"/>
            <a:ext cx="6893941" cy="4873625"/>
          </a:xfrm>
        </p:spPr>
      </p:pic>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chemeClr val="tx1"/>
                </a:solidFill>
              </a:rPr>
              <a:t>ВЫСТАВКА «ОСЕНЬ ЗОЛОТАЯ»</a:t>
            </a:r>
            <a:endParaRPr lang="ru-RU" sz="2400" b="1" dirty="0">
              <a:solidFill>
                <a:schemeClr val="tx1"/>
              </a:solidFill>
            </a:endParaRPr>
          </a:p>
        </p:txBody>
      </p:sp>
      <p:pic>
        <p:nvPicPr>
          <p:cNvPr id="6" name="Объект 5"/>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3491880" y="2564904"/>
            <a:ext cx="2160240" cy="3672408"/>
          </a:xfr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7584" y="1628800"/>
            <a:ext cx="2448272" cy="3816424"/>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33561" y="1617441"/>
            <a:ext cx="2166831" cy="3816424"/>
          </a:xfrm>
          <a:prstGeom prst="rect">
            <a:avLst/>
          </a:prstGeom>
        </p:spPr>
      </p:pic>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chemeClr val="tx1"/>
                </a:solidFill>
              </a:rPr>
              <a:t>ФОТОКОНКУРС «ГАРМОНИЯ С ПРИРОДОЙ»</a:t>
            </a:r>
            <a:endParaRPr lang="ru-RU" sz="2400" b="1" dirty="0">
              <a:solidFill>
                <a:schemeClr val="tx1"/>
              </a:solidFill>
            </a:endParaRPr>
          </a:p>
        </p:txBody>
      </p:sp>
      <p:pic>
        <p:nvPicPr>
          <p:cNvPr id="4" name="Содержимое 3" descr="IMG-20201116-WA0003.jpg"/>
          <p:cNvPicPr>
            <a:picLocks noGrp="1" noChangeAspect="1"/>
          </p:cNvPicPr>
          <p:nvPr>
            <p:ph sz="quarter" idx="1"/>
          </p:nvPr>
        </p:nvPicPr>
        <p:blipFill>
          <a:blip r:embed="rId2" cstate="print"/>
          <a:stretch>
            <a:fillRect/>
          </a:stretch>
        </p:blipFill>
        <p:spPr>
          <a:xfrm>
            <a:off x="971600" y="1628800"/>
            <a:ext cx="2856682" cy="3528392"/>
          </a:xfrm>
          <a:prstGeom prst="rect">
            <a:avLst/>
          </a:prstGeom>
          <a:ln>
            <a:noFill/>
          </a:ln>
          <a:effectLst>
            <a:outerShdw blurRad="292100" dist="139700" dir="2700000" algn="tl" rotWithShape="0">
              <a:srgbClr val="333333">
                <a:alpha val="65000"/>
              </a:srgbClr>
            </a:outerShdw>
          </a:effectLst>
        </p:spPr>
      </p:pic>
      <p:pic>
        <p:nvPicPr>
          <p:cNvPr id="5" name="Рисунок 4" descr="IMG-20201116-WA0004.jpg"/>
          <p:cNvPicPr>
            <a:picLocks noChangeAspect="1"/>
          </p:cNvPicPr>
          <p:nvPr/>
        </p:nvPicPr>
        <p:blipFill>
          <a:blip r:embed="rId3" cstate="print"/>
          <a:stretch>
            <a:fillRect/>
          </a:stretch>
        </p:blipFill>
        <p:spPr>
          <a:xfrm>
            <a:off x="5220072" y="2492896"/>
            <a:ext cx="2787774" cy="3600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5736" y="476672"/>
            <a:ext cx="6262464" cy="648072"/>
          </a:xfrm>
        </p:spPr>
        <p:txBody>
          <a:bodyPr>
            <a:normAutofit/>
          </a:bodyPr>
          <a:lstStyle/>
          <a:p>
            <a:pPr algn="ctr"/>
            <a:r>
              <a:rPr lang="ru-RU" sz="2400" dirty="0" smtClean="0">
                <a:solidFill>
                  <a:schemeClr val="tx1"/>
                </a:solidFill>
              </a:rPr>
              <a:t>«СЕМЕЙНЫЕ ТРАДИЦИИ»</a:t>
            </a:r>
            <a:endParaRPr lang="ru-RU" sz="2400" dirty="0">
              <a:solidFill>
                <a:schemeClr val="tx1"/>
              </a:solidFill>
            </a:endParaRPr>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67744" y="1196752"/>
            <a:ext cx="6048672" cy="5040560"/>
          </a:xfrm>
          <a:prstGeom prst="rect">
            <a:avLst/>
          </a:prstGeom>
        </p:spPr>
      </p:pic>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5736" y="476672"/>
            <a:ext cx="6262464" cy="648072"/>
          </a:xfrm>
        </p:spPr>
        <p:txBody>
          <a:bodyPr>
            <a:normAutofit fontScale="90000"/>
          </a:bodyPr>
          <a:lstStyle/>
          <a:p>
            <a:pPr algn="ctr"/>
            <a:r>
              <a:rPr lang="ru-RU" sz="2400" dirty="0" smtClean="0">
                <a:solidFill>
                  <a:schemeClr val="tx1"/>
                </a:solidFill>
              </a:rPr>
              <a:t>РАВЛЕЧЕНИЕ </a:t>
            </a:r>
            <a:br>
              <a:rPr lang="ru-RU" sz="2400" dirty="0" smtClean="0">
                <a:solidFill>
                  <a:schemeClr val="tx1"/>
                </a:solidFill>
              </a:rPr>
            </a:br>
            <a:r>
              <a:rPr lang="ru-RU" sz="2400" dirty="0" smtClean="0">
                <a:solidFill>
                  <a:schemeClr val="tx1"/>
                </a:solidFill>
              </a:rPr>
              <a:t>«НОВОСЕЛЬЕ У КУКЛЫ АСИЯТ»</a:t>
            </a:r>
            <a:endParaRPr lang="ru-RU" sz="2400" dirty="0">
              <a:solidFill>
                <a:schemeClr val="tx1"/>
              </a:solidFill>
            </a:endParaRPr>
          </a:p>
        </p:txBody>
      </p:sp>
      <p:sp>
        <p:nvSpPr>
          <p:cNvPr id="3" name="Подзаголовок 2"/>
          <p:cNvSpPr>
            <a:spLocks noGrp="1"/>
          </p:cNvSpPr>
          <p:nvPr>
            <p:ph type="subTitle" idx="1"/>
          </p:nvPr>
        </p:nvSpPr>
        <p:spPr/>
        <p:txBody>
          <a:bodyPr/>
          <a:lstStyle/>
          <a:p>
            <a:endParaRPr lang="ru-RU" dirty="0"/>
          </a:p>
        </p:txBody>
      </p:sp>
      <p:pic>
        <p:nvPicPr>
          <p:cNvPr id="5" name="Рисунок 4" descr="1606472078650.jpg"/>
          <p:cNvPicPr>
            <a:picLocks noChangeAspect="1"/>
          </p:cNvPicPr>
          <p:nvPr/>
        </p:nvPicPr>
        <p:blipFill>
          <a:blip r:embed="rId2" cstate="print"/>
          <a:stretch>
            <a:fillRect/>
          </a:stretch>
        </p:blipFill>
        <p:spPr>
          <a:xfrm>
            <a:off x="3419872" y="1196752"/>
            <a:ext cx="3744416" cy="5256584"/>
          </a:xfrm>
          <a:prstGeom prst="rect">
            <a:avLst/>
          </a:prstGeom>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692696"/>
            <a:ext cx="7467600" cy="4873752"/>
          </a:xfrm>
        </p:spPr>
        <p:txBody>
          <a:bodyPr>
            <a:normAutofit/>
          </a:bodyPr>
          <a:lstStyle/>
          <a:p>
            <a:pPr marL="0" indent="0">
              <a:buNone/>
            </a:pPr>
            <a:endParaRPr lang="ru-RU" dirty="0"/>
          </a:p>
          <a:p>
            <a:pPr marL="0" indent="0" algn="just">
              <a:buNone/>
            </a:pPr>
            <a:r>
              <a:rPr lang="ru-RU" dirty="0"/>
              <a:t>В настоящее время эта тема стала актуальна и особенно трудна. Большое значение имеет взаимодействие с родителями, их отношению к традициям, сохранению вертикальных семейных связей. Поэтому так важно помочь родителям понять, что развитие личности ребёнка не должно идти стихийным путём.</a:t>
            </a:r>
          </a:p>
          <a:p>
            <a:pPr marL="0" indent="0">
              <a:buNone/>
            </a:pPr>
            <a:endParaRPr lang="ru-RU" dirty="0"/>
          </a:p>
          <a:p>
            <a:pPr marL="0" indent="0">
              <a:buNone/>
            </a:pPr>
            <a:r>
              <a:rPr lang="ru-RU" dirty="0"/>
              <a:t>Ответ прост – сохраняя семейные ценности, возрождаем традиции!</a:t>
            </a:r>
          </a:p>
          <a:p>
            <a:pPr marL="0" indent="0">
              <a:buNone/>
            </a:pPr>
            <a:endParaRPr lang="ru-RU" dirty="0"/>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16016" y="4653136"/>
            <a:ext cx="3643897" cy="2049692"/>
          </a:xfrm>
          <a:prstGeom prst="rect">
            <a:avLst/>
          </a:prstGeom>
          <a:ln>
            <a:noFill/>
          </a:ln>
          <a:effectLst>
            <a:softEdge rad="112500"/>
          </a:effectLst>
        </p:spPr>
      </p:pic>
    </p:spTree>
    <p:extLst>
      <p:ext uri="{BB962C8B-B14F-4D97-AF65-F5344CB8AC3E}">
        <p14:creationId xmlns="" xmlns:p14="http://schemas.microsoft.com/office/powerpoint/2010/main" val="2084684728"/>
      </p:ext>
    </p:extLst>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3 этап. Заключительный.</a:t>
            </a:r>
            <a:r>
              <a:rPr lang="ru-RU" dirty="0"/>
              <a:t/>
            </a:r>
            <a:br>
              <a:rPr lang="ru-RU" dirty="0"/>
            </a:br>
            <a:endParaRPr lang="ru-RU" dirty="0"/>
          </a:p>
        </p:txBody>
      </p:sp>
      <p:sp>
        <p:nvSpPr>
          <p:cNvPr id="3" name="Объект 2"/>
          <p:cNvSpPr>
            <a:spLocks noGrp="1"/>
          </p:cNvSpPr>
          <p:nvPr>
            <p:ph sz="quarter" idx="1"/>
          </p:nvPr>
        </p:nvSpPr>
        <p:spPr/>
        <p:txBody>
          <a:bodyPr/>
          <a:lstStyle/>
          <a:p>
            <a:r>
              <a:rPr lang="ru-RU" dirty="0" smtClean="0"/>
              <a:t>Досуг </a:t>
            </a:r>
            <a:r>
              <a:rPr lang="ru-RU" dirty="0"/>
              <a:t>«Семейные традиции».</a:t>
            </a:r>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3885" y="2564904"/>
            <a:ext cx="4767349" cy="3840480"/>
          </a:xfrm>
          <a:prstGeom prst="rect">
            <a:avLst/>
          </a:prstGeom>
          <a:ln>
            <a:noFill/>
          </a:ln>
          <a:effectLst>
            <a:softEdge rad="112500"/>
          </a:effectLst>
        </p:spPr>
      </p:pic>
    </p:spTree>
    <p:extLst>
      <p:ext uri="{BB962C8B-B14F-4D97-AF65-F5344CB8AC3E}">
        <p14:creationId xmlns="" xmlns:p14="http://schemas.microsoft.com/office/powerpoint/2010/main" val="2829937400"/>
      </p:ext>
    </p:extLst>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1"/>
                </a:solidFill>
              </a:rPr>
              <a:t>Заключение:</a:t>
            </a:r>
          </a:p>
        </p:txBody>
      </p:sp>
      <p:sp>
        <p:nvSpPr>
          <p:cNvPr id="3" name="Объект 2"/>
          <p:cNvSpPr>
            <a:spLocks noGrp="1"/>
          </p:cNvSpPr>
          <p:nvPr>
            <p:ph sz="quarter" idx="1"/>
          </p:nvPr>
        </p:nvSpPr>
        <p:spPr/>
        <p:txBody>
          <a:bodyPr>
            <a:normAutofit fontScale="92500" lnSpcReduction="20000"/>
          </a:bodyPr>
          <a:lstStyle/>
          <a:p>
            <a:r>
              <a:rPr lang="ru-RU" dirty="0"/>
              <a:t>Моральные основы человеческой личности закладываются ещё в раннем детстве. Духовно- нравственное воспитание детей нельзя откладывать на потом, как это, к сожалению, нередко происходит в наши дни. Сегодня многие родители больше озабочены карьерой и материальным достатком, чем нравственно духовным воспитанием детей дошкольного возраста. Конечно, подобная смена приоритетов во многом обусловлена реалиями современной жизни, которая за два последних десятилетия изменилась коренным образом, но это не оправдывает родителей, не уделяющих должного внимания развитию в детях высоких моральных качеств. Если первоначальный нравственный опыт ребёнка окажется негативным, то исправить ситуацию впоследствии будет очень сложно. </a:t>
            </a:r>
          </a:p>
        </p:txBody>
      </p:sp>
    </p:spTree>
    <p:extLst>
      <p:ext uri="{BB962C8B-B14F-4D97-AF65-F5344CB8AC3E}">
        <p14:creationId xmlns="" xmlns:p14="http://schemas.microsoft.com/office/powerpoint/2010/main" val="748440769"/>
      </p:ext>
    </p:extLst>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97346"/>
            <a:ext cx="8208912" cy="6001643"/>
          </a:xfrm>
          <a:prstGeom prst="rect">
            <a:avLst/>
          </a:prstGeom>
        </p:spPr>
        <p:txBody>
          <a:bodyPr wrap="square">
            <a:spAutoFit/>
          </a:bodyPr>
          <a:lstStyle/>
          <a:p>
            <a:r>
              <a:rPr lang="ru-RU" sz="2400" dirty="0"/>
              <a:t>Основой правильного духовно нравственного воспитания детей дошкольного возраста является их высокая эмоциональная отзывчивость. Чувства и поступки маленьких детей отличаются искренностью, при этом малыши склонны к подражательству, то есть в тех или иных ситуациях дети поступают так, как, на их взгляд, повели бы себя взрослые, являющиеся для них авторитетом. В то же время способность предварительно анализировать последствия своих поступков и контролировать собственное поведение не относится к числу врождённых качеств и развивается у детей постепенно. Поэтому, чтобы в дальнейшем у детей сформировались достойные навыки и привычки, перед их глазами постоянно должны быть примеры правильного поведения, и тут роль родительского участия трудно переоценить.</a:t>
            </a:r>
          </a:p>
        </p:txBody>
      </p:sp>
    </p:spTree>
    <p:extLst>
      <p:ext uri="{BB962C8B-B14F-4D97-AF65-F5344CB8AC3E}">
        <p14:creationId xmlns="" xmlns:p14="http://schemas.microsoft.com/office/powerpoint/2010/main" val="3069190351"/>
      </p:ext>
    </p:extLst>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1"/>
            <a:ext cx="7992888" cy="5016758"/>
          </a:xfrm>
          <a:prstGeom prst="rect">
            <a:avLst/>
          </a:prstGeom>
        </p:spPr>
        <p:txBody>
          <a:bodyPr wrap="square">
            <a:spAutoFit/>
          </a:bodyPr>
          <a:lstStyle/>
          <a:p>
            <a:r>
              <a:rPr lang="ru-RU" sz="2000" dirty="0"/>
              <a:t>Младший дошкольный возраст — от двух до четырех лет — важный период в духовно - нравственном развитии детей. На данном возрастном этапе у малышей активно формируются первые элементарные представления о хорошем и плохом, навыки поведения, добрые чувства к окружающим их взрослым и сверстникам. Наиболее успешно это происходит в условиях благоприятного педагогического воздействия детского сада и семьи. Те моральные чувства, представления и навыки, которые сформируются у детей в этом возрасте, тот моральный опыт, который они накопят, лягут в основу их дальнейшего нравственного развития. Известно, что в  духовно - нравственном воспитании семье принадлежит ведущая роль. Для нормальной благополучной семьи характерны атмосфера родственных эмоциональных связей, насыщенность, непосредственность и открытость проявлений ими любви, заботы и переживания. </a:t>
            </a:r>
          </a:p>
        </p:txBody>
      </p:sp>
    </p:spTree>
    <p:extLst>
      <p:ext uri="{BB962C8B-B14F-4D97-AF65-F5344CB8AC3E}">
        <p14:creationId xmlns="" xmlns:p14="http://schemas.microsoft.com/office/powerpoint/2010/main" val="1677431470"/>
      </p:ext>
    </p:extLst>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12844"/>
            <a:ext cx="7776864" cy="3139321"/>
          </a:xfrm>
          <a:prstGeom prst="rect">
            <a:avLst/>
          </a:prstGeom>
        </p:spPr>
        <p:txBody>
          <a:bodyPr wrap="square">
            <a:spAutoFit/>
          </a:bodyPr>
          <a:lstStyle/>
          <a:p>
            <a:r>
              <a:rPr lang="ru-RU" dirty="0"/>
              <a:t>Наиболее велико влияние этой атмосферы на ребенка в дошкольном возрасте. Малыш особенно нуждается в любви и ласке родителей, у него огромная потребность общения со взрослыми, которую наиболее полно удовлетворяет семья.  Любовь родителей к ребенку, их забота о нем вызывают у малыша ответный отклик, делают его особенно восприимчивым к нравственным установкам и требованиям матери и отца. Если ребенок окружен любовью, чувствует, что он любим независимо от того, какой он, это вызывает у него ощущение защищенности, чувство эмоционального благополучия, он осознает ценность собственного «Я». Все это делает его открытым добру, положительным влиянием.</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95736" y="3729603"/>
            <a:ext cx="4697182" cy="3128397"/>
          </a:xfrm>
          <a:prstGeom prst="rect">
            <a:avLst/>
          </a:prstGeom>
          <a:ln>
            <a:noFill/>
          </a:ln>
          <a:effectLst>
            <a:softEdge rad="112500"/>
          </a:effectLst>
        </p:spPr>
      </p:pic>
    </p:spTree>
    <p:extLst>
      <p:ext uri="{BB962C8B-B14F-4D97-AF65-F5344CB8AC3E}">
        <p14:creationId xmlns="" xmlns:p14="http://schemas.microsoft.com/office/powerpoint/2010/main" val="1676237079"/>
      </p:ext>
    </p:extLst>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7507" y="2967335"/>
            <a:ext cx="8468985" cy="830997"/>
          </a:xfrm>
          <a:prstGeom prst="rect">
            <a:avLst/>
          </a:prstGeom>
          <a:noFill/>
        </p:spPr>
        <p:txBody>
          <a:bodyPr wrap="none" lIns="91440" tIns="45720" rIns="91440" bIns="45720">
            <a:spAutoFit/>
          </a:bodyPr>
          <a:lstStyle/>
          <a:p>
            <a:pPr algn="ctr"/>
            <a:r>
              <a:rPr lang="ru-RU"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внимание! </a:t>
            </a:r>
            <a:endParaRPr lang="ru-RU"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 xmlns:p14="http://schemas.microsoft.com/office/powerpoint/2010/main" val="3243270872"/>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764704"/>
            <a:ext cx="7467600" cy="4873752"/>
          </a:xfrm>
        </p:spPr>
        <p:txBody>
          <a:bodyPr>
            <a:normAutofit fontScale="85000" lnSpcReduction="20000"/>
          </a:bodyPr>
          <a:lstStyle/>
          <a:p>
            <a:pPr marL="0" indent="0" algn="just">
              <a:buNone/>
            </a:pPr>
            <a:r>
              <a:rPr lang="ru-RU" sz="2600" dirty="0"/>
              <a:t>В проекте «Духовно - нравственное воспитание младших дошкольников через любовь к семье» представлена совместная работа воспитателей, детей, родителей по формированию представления о семье как о людях, которые живут вместе, любят друг друга, заботятся друг о друге. В ходе проекта дети получают более углубленные знания о профессиях своих родителей, о родословной своей семьи, семейных традициях. А также знакомятся с историей создания некоторых предметов домашнего обихода и с декоративно-прикладным искусством. Он основывается на различных видах детской деятельности: наблюдение в природе, сенсорное обследование некоторых объектов по теме проекта; различные виды игр, игровые ситуации; художественно-эстетическая деятельность, ручной труд.</a:t>
            </a:r>
          </a:p>
          <a:p>
            <a:pPr marL="0" indent="0">
              <a:buNone/>
            </a:pPr>
            <a:endParaRPr lang="ru-RU" dirty="0"/>
          </a:p>
          <a:p>
            <a:pPr marL="0" indent="0">
              <a:buNone/>
            </a:pPr>
            <a:endParaRPr lang="ru-RU" sz="1700" dirty="0"/>
          </a:p>
        </p:txBody>
      </p:sp>
    </p:spTree>
    <p:extLst>
      <p:ext uri="{BB962C8B-B14F-4D97-AF65-F5344CB8AC3E}">
        <p14:creationId xmlns="" xmlns:p14="http://schemas.microsoft.com/office/powerpoint/2010/main" val="3767999624"/>
      </p:ext>
    </p:extLst>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260648"/>
            <a:ext cx="7467600" cy="4873752"/>
          </a:xfrm>
        </p:spPr>
        <p:txBody>
          <a:bodyPr/>
          <a:lstStyle/>
          <a:p>
            <a:pPr algn="just"/>
            <a:r>
              <a:rPr lang="ru-RU" dirty="0"/>
              <a:t>Проблемой выбора данной темы проекта стали недостаточные знания детей о своей семье, где и кем работают их родители, как зовут их бабушек и дедушек, чтобы изменить такое положение и появилась идея создать проект «Моя семья».</a:t>
            </a:r>
          </a:p>
          <a:p>
            <a:pPr algn="just"/>
            <a:endParaRPr lang="ru-RU" dirty="0"/>
          </a:p>
          <a:p>
            <a:pPr algn="just"/>
            <a:r>
              <a:rPr lang="ru-RU" dirty="0"/>
              <a:t>Мы, взрослые, педагоги и родители, должны помочь детям понять значимость семьи, воспитывать у детей любовь и уважение к членам семьи, прививать чувство привязанности к семье и дому.</a:t>
            </a:r>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96136" y="3977680"/>
            <a:ext cx="2304256" cy="2880320"/>
          </a:xfrm>
          <a:prstGeom prst="rect">
            <a:avLst/>
          </a:prstGeom>
          <a:ln>
            <a:noFill/>
          </a:ln>
          <a:effectLst>
            <a:softEdge rad="112500"/>
          </a:effectLst>
        </p:spPr>
      </p:pic>
    </p:spTree>
    <p:extLst>
      <p:ext uri="{BB962C8B-B14F-4D97-AF65-F5344CB8AC3E}">
        <p14:creationId xmlns="" xmlns:p14="http://schemas.microsoft.com/office/powerpoint/2010/main" val="2309277032"/>
      </p:ext>
    </p:extLst>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260648"/>
            <a:ext cx="8280920" cy="6480720"/>
          </a:xfrm>
        </p:spPr>
        <p:txBody>
          <a:bodyPr>
            <a:normAutofit fontScale="32500" lnSpcReduction="20000"/>
          </a:bodyPr>
          <a:lstStyle/>
          <a:p>
            <a:pPr marL="0" indent="0">
              <a:buNone/>
            </a:pPr>
            <a:r>
              <a:rPr lang="ru-RU" sz="5500" b="1" dirty="0"/>
              <a:t>Цель проекта: </a:t>
            </a:r>
          </a:p>
          <a:p>
            <a:pPr marL="0" indent="0">
              <a:buNone/>
            </a:pPr>
            <a:r>
              <a:rPr lang="ru-RU" sz="5500" dirty="0"/>
              <a:t>формировать у детей представление о семье через организацию разных видов деятельности: игровой, познавательной, продуктивной.</a:t>
            </a:r>
          </a:p>
          <a:p>
            <a:pPr marL="0" indent="0">
              <a:buNone/>
            </a:pPr>
            <a:endParaRPr lang="ru-RU" sz="5500" dirty="0"/>
          </a:p>
          <a:p>
            <a:pPr marL="0" indent="0">
              <a:buNone/>
            </a:pPr>
            <a:r>
              <a:rPr lang="ru-RU" sz="5500" b="1" dirty="0"/>
              <a:t>Задачи проекта: </a:t>
            </a:r>
          </a:p>
          <a:p>
            <a:pPr marL="0" indent="0">
              <a:buNone/>
            </a:pPr>
            <a:r>
              <a:rPr lang="ru-RU" sz="5500" dirty="0" smtClean="0"/>
              <a:t>• Сформировать </a:t>
            </a:r>
            <a:r>
              <a:rPr lang="ru-RU" sz="5500" dirty="0"/>
              <a:t>у детей интерес к своей семье, сохранению семейных традиций и обычаев, воспитать любовь и уважение к членам семьи.</a:t>
            </a:r>
          </a:p>
          <a:p>
            <a:pPr marL="0" indent="0">
              <a:buNone/>
            </a:pPr>
            <a:endParaRPr lang="ru-RU" sz="5500" dirty="0"/>
          </a:p>
          <a:p>
            <a:pPr marL="0" indent="0">
              <a:buNone/>
            </a:pPr>
            <a:r>
              <a:rPr lang="ru-RU" sz="5500" dirty="0" smtClean="0"/>
              <a:t>• Формировать </a:t>
            </a:r>
            <a:r>
              <a:rPr lang="ru-RU" sz="5500" dirty="0"/>
              <a:t>и развивать у детей навыки исследовательской и творческой работы совместно с воспитателями и родителями.</a:t>
            </a:r>
          </a:p>
          <a:p>
            <a:pPr marL="0" indent="0">
              <a:buNone/>
            </a:pPr>
            <a:endParaRPr lang="ru-RU" sz="5500" dirty="0"/>
          </a:p>
          <a:p>
            <a:pPr marL="0" indent="0">
              <a:buNone/>
            </a:pPr>
            <a:r>
              <a:rPr lang="ru-RU" sz="5500" dirty="0" smtClean="0"/>
              <a:t>• Побуждать </a:t>
            </a:r>
            <a:r>
              <a:rPr lang="ru-RU" sz="5500" dirty="0"/>
              <a:t>детей к выполнению общественно значимых заданий, к добрым делам для семьи, родного дома, детского сада. Развивать любознательность и познавательную активность.</a:t>
            </a:r>
          </a:p>
          <a:p>
            <a:pPr marL="0" indent="0">
              <a:buNone/>
            </a:pPr>
            <a:endParaRPr lang="ru-RU" sz="5500" dirty="0"/>
          </a:p>
          <a:p>
            <a:pPr marL="0" indent="0">
              <a:buNone/>
            </a:pPr>
            <a:r>
              <a:rPr lang="ru-RU" sz="5500" dirty="0" smtClean="0"/>
              <a:t>• Обогащать </a:t>
            </a:r>
            <a:r>
              <a:rPr lang="ru-RU" sz="5500" dirty="0"/>
              <a:t>первоначальные представления о семейной традиции, о праздниках, о взаимоотношениях между близкими людьми. Формировать у детей целостное представление образа матери - хранительнице домашнего очага, играющей огромную роль в жизни каждого человека. </a:t>
            </a:r>
          </a:p>
          <a:p>
            <a:pPr marL="0" indent="0">
              <a:buNone/>
            </a:pPr>
            <a:endParaRPr lang="ru-RU" sz="2600" dirty="0"/>
          </a:p>
        </p:txBody>
      </p:sp>
    </p:spTree>
    <p:extLst>
      <p:ext uri="{BB962C8B-B14F-4D97-AF65-F5344CB8AC3E}">
        <p14:creationId xmlns="" xmlns:p14="http://schemas.microsoft.com/office/powerpoint/2010/main" val="969791827"/>
      </p:ext>
    </p:extLst>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332656"/>
            <a:ext cx="8424936" cy="6408712"/>
          </a:xfrm>
        </p:spPr>
        <p:txBody>
          <a:bodyPr>
            <a:normAutofit fontScale="70000" lnSpcReduction="20000"/>
          </a:bodyPr>
          <a:lstStyle/>
          <a:p>
            <a:pPr marL="0" indent="0">
              <a:buNone/>
            </a:pPr>
            <a:r>
              <a:rPr lang="ru-RU" b="1" dirty="0"/>
              <a:t>Вид проекта: </a:t>
            </a:r>
            <a:r>
              <a:rPr lang="ru-RU" dirty="0"/>
              <a:t>групповой, долгосрочный (игровой, познавательный, творческий, исследовательский)</a:t>
            </a:r>
          </a:p>
          <a:p>
            <a:pPr marL="0" indent="0">
              <a:buNone/>
            </a:pPr>
            <a:endParaRPr lang="ru-RU" dirty="0"/>
          </a:p>
          <a:p>
            <a:pPr marL="0" indent="0">
              <a:buNone/>
            </a:pPr>
            <a:r>
              <a:rPr lang="ru-RU" b="1" dirty="0"/>
              <a:t>Участники проекта: </a:t>
            </a:r>
            <a:r>
              <a:rPr lang="ru-RU" dirty="0"/>
              <a:t>дети ранней группы, родители, воспитатели группы.</a:t>
            </a:r>
          </a:p>
          <a:p>
            <a:pPr marL="0" indent="0">
              <a:buNone/>
            </a:pPr>
            <a:endParaRPr lang="ru-RU" dirty="0"/>
          </a:p>
          <a:p>
            <a:pPr marL="0" indent="0">
              <a:buNone/>
            </a:pPr>
            <a:r>
              <a:rPr lang="ru-RU" dirty="0"/>
              <a:t>Формы работы с родителями, детьми и педагогическим коллективом:</a:t>
            </a:r>
          </a:p>
          <a:p>
            <a:pPr marL="0" indent="0">
              <a:buNone/>
            </a:pPr>
            <a:r>
              <a:rPr lang="ru-RU" dirty="0" smtClean="0"/>
              <a:t>•Родители</a:t>
            </a:r>
            <a:r>
              <a:rPr lang="ru-RU" dirty="0"/>
              <a:t>:</a:t>
            </a:r>
          </a:p>
          <a:p>
            <a:pPr marL="0" indent="0">
              <a:buNone/>
            </a:pPr>
            <a:r>
              <a:rPr lang="ru-RU" dirty="0"/>
              <a:t>- сотрудничество через консультации, </a:t>
            </a:r>
          </a:p>
          <a:p>
            <a:pPr marL="0" indent="0">
              <a:buNone/>
            </a:pPr>
            <a:r>
              <a:rPr lang="ru-RU" dirty="0"/>
              <a:t>- беседы, </a:t>
            </a:r>
          </a:p>
          <a:p>
            <a:pPr marL="0" indent="0">
              <a:buNone/>
            </a:pPr>
            <a:r>
              <a:rPr lang="ru-RU" dirty="0"/>
              <a:t>- совместная работа  по участию в выставках ДОУ и группы по теме</a:t>
            </a:r>
          </a:p>
          <a:p>
            <a:pPr marL="0" indent="0">
              <a:buNone/>
            </a:pPr>
            <a:r>
              <a:rPr lang="ru-RU" dirty="0" smtClean="0"/>
              <a:t>•Дети</a:t>
            </a:r>
            <a:r>
              <a:rPr lang="ru-RU" dirty="0"/>
              <a:t>:</a:t>
            </a:r>
          </a:p>
          <a:p>
            <a:pPr marL="0" indent="0">
              <a:buNone/>
            </a:pPr>
            <a:r>
              <a:rPr lang="ru-RU" dirty="0"/>
              <a:t>- </a:t>
            </a:r>
            <a:r>
              <a:rPr lang="ru-RU" dirty="0" smtClean="0"/>
              <a:t>Цикл ООД </a:t>
            </a:r>
            <a:r>
              <a:rPr lang="ru-RU" dirty="0"/>
              <a:t>на тему «Моя семья»</a:t>
            </a:r>
          </a:p>
          <a:p>
            <a:pPr marL="0" indent="0">
              <a:buNone/>
            </a:pPr>
            <a:r>
              <a:rPr lang="ru-RU" dirty="0"/>
              <a:t>- дидактические игры на формирование  духовно - нравственных качеств детей;</a:t>
            </a:r>
          </a:p>
          <a:p>
            <a:pPr marL="0" indent="0">
              <a:buNone/>
            </a:pPr>
            <a:r>
              <a:rPr lang="ru-RU" dirty="0"/>
              <a:t>- сюжетно – ролевые игры.</a:t>
            </a:r>
          </a:p>
          <a:p>
            <a:pPr marL="0" indent="0">
              <a:buNone/>
            </a:pPr>
            <a:r>
              <a:rPr lang="ru-RU" dirty="0" smtClean="0"/>
              <a:t>•Педагогический </a:t>
            </a:r>
            <a:r>
              <a:rPr lang="ru-RU" dirty="0"/>
              <a:t>коллектив:</a:t>
            </a:r>
          </a:p>
          <a:p>
            <a:pPr marL="0" indent="0">
              <a:buNone/>
            </a:pPr>
            <a:r>
              <a:rPr lang="ru-RU" dirty="0"/>
              <a:t>- посещение консультаций, открытых занятий и НОД коллег </a:t>
            </a:r>
          </a:p>
          <a:p>
            <a:pPr marL="0" indent="0">
              <a:buNone/>
            </a:pPr>
            <a:endParaRPr lang="ru-RU" dirty="0"/>
          </a:p>
          <a:p>
            <a:pPr marL="0" indent="0">
              <a:buNone/>
            </a:pPr>
            <a:r>
              <a:rPr lang="ru-RU" b="1" dirty="0"/>
              <a:t>Конкретные ожидаемые результаты:</a:t>
            </a:r>
          </a:p>
          <a:p>
            <a:pPr marL="0" indent="0">
              <a:buNone/>
            </a:pPr>
            <a:r>
              <a:rPr lang="ru-RU" dirty="0"/>
              <a:t>Мы предполагаем, что в результате реализации данного проекта все его участники – дети, педагоги, родители – приобретут определенные знания.</a:t>
            </a:r>
          </a:p>
          <a:p>
            <a:pPr marL="0" indent="0">
              <a:buNone/>
            </a:pPr>
            <a:endParaRPr lang="ru-RU" dirty="0"/>
          </a:p>
        </p:txBody>
      </p:sp>
    </p:spTree>
    <p:extLst>
      <p:ext uri="{BB962C8B-B14F-4D97-AF65-F5344CB8AC3E}">
        <p14:creationId xmlns="" xmlns:p14="http://schemas.microsoft.com/office/powerpoint/2010/main" val="2048046075"/>
      </p:ext>
    </p:extLst>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chemeClr val="tx1"/>
                </a:solidFill>
              </a:rPr>
              <a:t>ЭТАПЫ ПРОЕКТА</a:t>
            </a:r>
          </a:p>
        </p:txBody>
      </p:sp>
      <p:sp>
        <p:nvSpPr>
          <p:cNvPr id="3" name="Объект 2"/>
          <p:cNvSpPr>
            <a:spLocks noGrp="1"/>
          </p:cNvSpPr>
          <p:nvPr>
            <p:ph sz="quarter" idx="1"/>
          </p:nvPr>
        </p:nvSpPr>
        <p:spPr>
          <a:xfrm>
            <a:off x="457200" y="1600200"/>
            <a:ext cx="7715200" cy="5141168"/>
          </a:xfrm>
        </p:spPr>
        <p:txBody>
          <a:bodyPr>
            <a:normAutofit fontScale="92500" lnSpcReduction="20000"/>
          </a:bodyPr>
          <a:lstStyle/>
          <a:p>
            <a:pPr marL="0" indent="0">
              <a:buNone/>
            </a:pPr>
            <a:r>
              <a:rPr lang="ru-RU" dirty="0" smtClean="0"/>
              <a:t>1.Этап</a:t>
            </a:r>
            <a:r>
              <a:rPr lang="ru-RU" dirty="0"/>
              <a:t>.  Предварительная работа</a:t>
            </a:r>
            <a:r>
              <a:rPr lang="ru-RU" dirty="0" smtClean="0"/>
              <a:t>:</a:t>
            </a:r>
            <a:endParaRPr lang="ru-RU" dirty="0"/>
          </a:p>
          <a:p>
            <a:r>
              <a:rPr lang="ru-RU" dirty="0" smtClean="0"/>
              <a:t>Поисковая </a:t>
            </a:r>
            <a:r>
              <a:rPr lang="ru-RU" dirty="0"/>
              <a:t>работа по подбору иллюстративного материала по теме «Семья»;</a:t>
            </a:r>
          </a:p>
          <a:p>
            <a:r>
              <a:rPr lang="ru-RU" dirty="0" smtClean="0"/>
              <a:t>Подбор </a:t>
            </a:r>
            <a:r>
              <a:rPr lang="ru-RU" dirty="0"/>
              <a:t>литературных произведений;</a:t>
            </a:r>
          </a:p>
          <a:p>
            <a:r>
              <a:rPr lang="ru-RU" dirty="0" smtClean="0"/>
              <a:t>Рассматривание </a:t>
            </a:r>
            <a:r>
              <a:rPr lang="ru-RU" dirty="0"/>
              <a:t>репродукций картин </a:t>
            </a:r>
            <a:r>
              <a:rPr lang="ru-RU" dirty="0" err="1"/>
              <a:t>Г.П.Конопацкой</a:t>
            </a:r>
            <a:r>
              <a:rPr lang="ru-RU" dirty="0"/>
              <a:t> «Горская семья», «Горянка».</a:t>
            </a:r>
          </a:p>
          <a:p>
            <a:r>
              <a:rPr lang="ru-RU" dirty="0" smtClean="0"/>
              <a:t>Привлечь </a:t>
            </a:r>
            <a:r>
              <a:rPr lang="ru-RU" dirty="0"/>
              <a:t>родителей к сбору материалов, необходимых для реализации проекта.</a:t>
            </a:r>
          </a:p>
          <a:p>
            <a:r>
              <a:rPr lang="ru-RU" dirty="0" smtClean="0"/>
              <a:t>Донести </a:t>
            </a:r>
            <a:r>
              <a:rPr lang="ru-RU" dirty="0"/>
              <a:t>до участников проекта важность данной темы.</a:t>
            </a:r>
          </a:p>
          <a:p>
            <a:r>
              <a:rPr lang="ru-RU" dirty="0" smtClean="0"/>
              <a:t>Создать </a:t>
            </a:r>
            <a:r>
              <a:rPr lang="ru-RU" dirty="0"/>
              <a:t>развивающую среду: подобрать материалы, игрушки, атрибуты, для игровой, театрализованной деятельности; дидактические игры, иллюстрированный материал, художественную литературу по теме «Семья».</a:t>
            </a:r>
          </a:p>
          <a:p>
            <a:r>
              <a:rPr lang="ru-RU" dirty="0" smtClean="0"/>
              <a:t>Составить </a:t>
            </a:r>
            <a:r>
              <a:rPr lang="ru-RU" dirty="0"/>
              <a:t>перспективный план мероприятий.</a:t>
            </a:r>
          </a:p>
          <a:p>
            <a:endParaRPr lang="ru-RU" dirty="0"/>
          </a:p>
        </p:txBody>
      </p:sp>
    </p:spTree>
    <p:extLst>
      <p:ext uri="{BB962C8B-B14F-4D97-AF65-F5344CB8AC3E}">
        <p14:creationId xmlns="" xmlns:p14="http://schemas.microsoft.com/office/powerpoint/2010/main" val="3524974889"/>
      </p:ext>
    </p:extLst>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548680"/>
            <a:ext cx="7467600" cy="4873752"/>
          </a:xfrm>
        </p:spPr>
        <p:txBody>
          <a:bodyPr>
            <a:normAutofit/>
          </a:bodyPr>
          <a:lstStyle/>
          <a:p>
            <a:pPr marL="0" indent="0">
              <a:buNone/>
            </a:pPr>
            <a:r>
              <a:rPr lang="ru-RU" dirty="0" smtClean="0"/>
              <a:t>2. этап</a:t>
            </a:r>
            <a:r>
              <a:rPr lang="ru-RU" dirty="0"/>
              <a:t>. Основной</a:t>
            </a:r>
            <a:r>
              <a:rPr lang="ru-RU" dirty="0" smtClean="0"/>
              <a:t>.</a:t>
            </a:r>
            <a:endParaRPr lang="ru-RU" dirty="0"/>
          </a:p>
          <a:p>
            <a:r>
              <a:rPr lang="ru-RU" dirty="0"/>
              <a:t>Реализация мероприятий.</a:t>
            </a:r>
          </a:p>
          <a:p>
            <a:r>
              <a:rPr lang="ru-RU" dirty="0"/>
              <a:t>Реализация проекта на данном этапе предполагает организованную образовательную и совместно-партнерскую деятельность.</a:t>
            </a:r>
          </a:p>
          <a:p>
            <a:pPr marL="0" indent="0">
              <a:buNone/>
            </a:pPr>
            <a:endParaRPr lang="ru-RU" dirty="0"/>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1720" y="3285031"/>
            <a:ext cx="4788024" cy="3190923"/>
          </a:xfrm>
          <a:prstGeom prst="rect">
            <a:avLst/>
          </a:prstGeom>
          <a:ln>
            <a:noFill/>
          </a:ln>
          <a:effectLst>
            <a:softEdge rad="112500"/>
          </a:effectLst>
        </p:spPr>
      </p:pic>
    </p:spTree>
    <p:extLst>
      <p:ext uri="{BB962C8B-B14F-4D97-AF65-F5344CB8AC3E}">
        <p14:creationId xmlns="" xmlns:p14="http://schemas.microsoft.com/office/powerpoint/2010/main" val="2830485152"/>
      </p:ext>
    </p:extLst>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394</TotalTime>
  <Words>1744</Words>
  <Application>Microsoft Office PowerPoint</Application>
  <PresentationFormat>Экран (4:3)</PresentationFormat>
  <Paragraphs>155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Эркер</vt:lpstr>
      <vt:lpstr>Проект на тему:  духовно-нравственное воспитание младших дошкольников  через любовь к семье</vt:lpstr>
      <vt:lpstr>Актуальность проекта: : </vt:lpstr>
      <vt:lpstr>Слайд 3</vt:lpstr>
      <vt:lpstr>Слайд 4</vt:lpstr>
      <vt:lpstr>Слайд 5</vt:lpstr>
      <vt:lpstr>Слайд 6</vt:lpstr>
      <vt:lpstr>Слайд 7</vt:lpstr>
      <vt:lpstr>ЭТАПЫ ПРОЕКТА</vt:lpstr>
      <vt:lpstr>Слайд 9</vt:lpstr>
      <vt:lpstr>Слайд 10</vt:lpstr>
      <vt:lpstr>Слайд 11</vt:lpstr>
      <vt:lpstr>Слайд 12</vt:lpstr>
      <vt:lpstr>Слайд 13</vt:lpstr>
      <vt:lpstr>Слайд 14</vt:lpstr>
      <vt:lpstr>Познавательное развитие  </vt:lpstr>
      <vt:lpstr>Организованная образовательная деятельность </vt:lpstr>
      <vt:lpstr>РЕЧЕВОЕ РАЗВИТИЕ</vt:lpstr>
      <vt:lpstr>ФИЗИЧЕСКОЕ РАЗВИТИЕ</vt:lpstr>
      <vt:lpstr>Художественно-эстетическое развитие</vt:lpstr>
      <vt:lpstr>СОЦИАЛЬНО-КОММУНИКАТИВНОЕ РАЗВИТИЕ</vt:lpstr>
      <vt:lpstr>СЮЖЕТНО-РОЛЕВЫЕ ИГРЫ</vt:lpstr>
      <vt:lpstr>ТЕТРАЛИЗОВАННАЯ ДЕЯТЕЛЬНОСТЬ</vt:lpstr>
      <vt:lpstr>Работа с родителями</vt:lpstr>
      <vt:lpstr>БЕСЕДЫ С РОДИТЕЛЯМИ</vt:lpstr>
      <vt:lpstr>ФОТОКОЛЛАЖ «НАШИ МАМЫ»</vt:lpstr>
      <vt:lpstr>ВЫСТАВКА «ОСЕНЬ ЗОЛОТАЯ»</vt:lpstr>
      <vt:lpstr>ФОТОКОНКУРС «ГАРМОНИЯ С ПРИРОДОЙ»</vt:lpstr>
      <vt:lpstr>«СЕМЕЙНЫЕ ТРАДИЦИИ»</vt:lpstr>
      <vt:lpstr>РАВЛЕЧЕНИЕ  «НОВОСЕЛЬЕ У КУКЛЫ АСИЯТ»</vt:lpstr>
      <vt:lpstr>3 этап. Заключительный. </vt:lpstr>
      <vt:lpstr>Заключение:</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ЗубарЁва</dc:creator>
  <cp:lastModifiedBy>ДС-16</cp:lastModifiedBy>
  <cp:revision>46</cp:revision>
  <dcterms:created xsi:type="dcterms:W3CDTF">2020-10-05T03:06:49Z</dcterms:created>
  <dcterms:modified xsi:type="dcterms:W3CDTF">2020-11-27T10:31:38Z</dcterms:modified>
</cp:coreProperties>
</file>