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94" r:id="rId13"/>
    <p:sldId id="295" r:id="rId14"/>
    <p:sldId id="296" r:id="rId15"/>
    <p:sldId id="297" r:id="rId16"/>
    <p:sldId id="298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300" r:id="rId45"/>
    <p:sldId id="299" r:id="rId46"/>
    <p:sldId id="301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64" d="100"/>
          <a:sy n="64" d="100"/>
        </p:scale>
        <p:origin x="-132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1F719-808C-4E6F-89D9-064C03BB852A}" type="datetimeFigureOut">
              <a:rPr lang="ru-RU" smtClean="0"/>
              <a:pPr/>
              <a:t>22.07.2018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A8FCDF-388B-4F59-928C-E171A66759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263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8FCDF-388B-4F59-928C-E171A667594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8FCDF-388B-4F59-928C-E171A667594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4A15FAC-C30F-4616-8023-D2C85FC8AD48}" type="datetimeFigureOut">
              <a:rPr lang="ru-RU" smtClean="0"/>
              <a:pPr/>
              <a:t>22.07.2018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12BB6A3-CBEE-43EA-B725-4DE24F3DF9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15FAC-C30F-4616-8023-D2C85FC8AD48}" type="datetimeFigureOut">
              <a:rPr lang="ru-RU" smtClean="0"/>
              <a:pPr/>
              <a:t>22.07.2018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B6A3-CBEE-43EA-B725-4DE24F3DF9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15FAC-C30F-4616-8023-D2C85FC8AD48}" type="datetimeFigureOut">
              <a:rPr lang="ru-RU" smtClean="0"/>
              <a:pPr/>
              <a:t>22.07.2018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B6A3-CBEE-43EA-B725-4DE24F3DF9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4A15FAC-C30F-4616-8023-D2C85FC8AD48}" type="datetimeFigureOut">
              <a:rPr lang="ru-RU" smtClean="0"/>
              <a:pPr/>
              <a:t>22.07.2018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12BB6A3-CBEE-43EA-B725-4DE24F3DF9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4A15FAC-C30F-4616-8023-D2C85FC8AD48}" type="datetimeFigureOut">
              <a:rPr lang="ru-RU" smtClean="0"/>
              <a:pPr/>
              <a:t>22.07.2018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12BB6A3-CBEE-43EA-B725-4DE24F3DF9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15FAC-C30F-4616-8023-D2C85FC8AD48}" type="datetimeFigureOut">
              <a:rPr lang="ru-RU" smtClean="0"/>
              <a:pPr/>
              <a:t>22.07.2018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B6A3-CBEE-43EA-B725-4DE24F3DF9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15FAC-C30F-4616-8023-D2C85FC8AD48}" type="datetimeFigureOut">
              <a:rPr lang="ru-RU" smtClean="0"/>
              <a:pPr/>
              <a:t>22.07.2018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B6A3-CBEE-43EA-B725-4DE24F3DF9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4A15FAC-C30F-4616-8023-D2C85FC8AD48}" type="datetimeFigureOut">
              <a:rPr lang="ru-RU" smtClean="0"/>
              <a:pPr/>
              <a:t>22.07.2018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12BB6A3-CBEE-43EA-B725-4DE24F3DF9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15FAC-C30F-4616-8023-D2C85FC8AD48}" type="datetimeFigureOut">
              <a:rPr lang="ru-RU" smtClean="0"/>
              <a:pPr/>
              <a:t>22.07.2018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B6A3-CBEE-43EA-B725-4DE24F3DF9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4A15FAC-C30F-4616-8023-D2C85FC8AD48}" type="datetimeFigureOut">
              <a:rPr lang="ru-RU" smtClean="0"/>
              <a:pPr/>
              <a:t>22.07.2018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12BB6A3-CBEE-43EA-B725-4DE24F3DF9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4A15FAC-C30F-4616-8023-D2C85FC8AD48}" type="datetimeFigureOut">
              <a:rPr lang="ru-RU" smtClean="0"/>
              <a:pPr/>
              <a:t>22.07.2018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12BB6A3-CBEE-43EA-B725-4DE24F3DF9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4A15FAC-C30F-4616-8023-D2C85FC8AD48}" type="datetimeFigureOut">
              <a:rPr lang="ru-RU" smtClean="0"/>
              <a:pPr/>
              <a:t>22.07.2018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12BB6A3-CBEE-43EA-B725-4DE24F3DF9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rgbClr val="00206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764704"/>
            <a:ext cx="6912768" cy="4536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i="1" u="sng" dirty="0">
                <a:solidFill>
                  <a:srgbClr val="FFFF00"/>
                </a:solidFill>
              </a:rPr>
              <a:t>Презентация</a:t>
            </a:r>
            <a:r>
              <a:rPr lang="ru-RU" sz="3600" b="1" i="1" u="sng" dirty="0">
                <a:solidFill>
                  <a:srgbClr val="FFFF00"/>
                </a:solidFill>
              </a:rPr>
              <a:t> проекта</a:t>
            </a:r>
            <a:r>
              <a:rPr lang="ru-RU" sz="3600" i="1" dirty="0">
                <a:solidFill>
                  <a:srgbClr val="FFFF00"/>
                </a:solidFill>
              </a:rPr>
              <a:t>:                        Развитие монологической речи в процессе рассказывания по картинам. </a:t>
            </a:r>
            <a:r>
              <a:rPr lang="ru-RU" dirty="0"/>
              <a:t/>
            </a:r>
            <a:br>
              <a:rPr lang="ru-RU" dirty="0"/>
            </a:br>
            <a:r>
              <a:rPr lang="en-US" sz="1600" dirty="0" smtClean="0"/>
              <a:t> </a:t>
            </a:r>
            <a:r>
              <a:rPr lang="ru-RU" sz="1600" dirty="0" smtClean="0"/>
              <a:t>                               </a:t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                                   </a:t>
            </a:r>
            <a:r>
              <a:rPr lang="ru-RU" sz="1600" dirty="0" smtClean="0"/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Подготовила и провела 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                                                   воспитатель </a:t>
            </a:r>
            <a:r>
              <a:rPr lang="ru-RU" sz="1600" dirty="0" err="1" smtClean="0">
                <a:solidFill>
                  <a:schemeClr val="bg1"/>
                </a:solidFill>
              </a:rPr>
              <a:t>Толкодубова</a:t>
            </a:r>
            <a:r>
              <a:rPr lang="ru-RU" sz="1600" dirty="0" smtClean="0">
                <a:solidFill>
                  <a:schemeClr val="bg1"/>
                </a:solidFill>
              </a:rPr>
              <a:t> И.А.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/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002060"/>
            </a:gs>
            <a:gs pos="86000">
              <a:schemeClr val="accent1">
                <a:lumMod val="96000"/>
                <a:lumOff val="4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9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95844"/>
            <a:ext cx="7467600" cy="418058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>
                <a:solidFill>
                  <a:srgbClr val="FFFF00"/>
                </a:solidFill>
              </a:rPr>
              <a:t>Основные направления работы с детьми: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70971B1-F6CB-4D3F-B003-C71728F5303A}"/>
              </a:ext>
            </a:extLst>
          </p:cNvPr>
          <p:cNvSpPr/>
          <p:nvPr/>
        </p:nvSpPr>
        <p:spPr>
          <a:xfrm>
            <a:off x="786408" y="951051"/>
            <a:ext cx="75711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1.Обогащение словаря.</a:t>
            </a:r>
          </a:p>
          <a:p>
            <a:r>
              <a:rPr lang="ru-RU" i="1" dirty="0"/>
              <a:t>2.Учить подбирать  наиболее  точные  определения  при  описании картин.</a:t>
            </a:r>
          </a:p>
          <a:p>
            <a:r>
              <a:rPr lang="ru-RU" i="1" dirty="0"/>
              <a:t>3.Знакомство с различными видами картин, просмотр слайдов (действие происходит вне помещения,  действие происходит в помещении, пейзажи, без действующих лиц).</a:t>
            </a:r>
          </a:p>
          <a:p>
            <a:r>
              <a:rPr lang="ru-RU" i="1" dirty="0"/>
              <a:t>4.Знакомство  с  принципами   составление  рассказа (у рассказа есть начало, середина и конец; эти части «дружат» между собой).</a:t>
            </a:r>
          </a:p>
          <a:p>
            <a:r>
              <a:rPr lang="ru-RU" i="1" dirty="0"/>
              <a:t>5.Учить самостоятельно  начинать  и завершать  рассказ.</a:t>
            </a:r>
          </a:p>
          <a:p>
            <a:r>
              <a:rPr lang="ru-RU" i="1" dirty="0"/>
              <a:t>6.Отличать рассказ от простого набора предложений.</a:t>
            </a:r>
          </a:p>
          <a:p>
            <a:r>
              <a:rPr lang="ru-RU" i="1" dirty="0"/>
              <a:t>7.Составление  рассказа  по картине  с использованием  наглядного моделирования.</a:t>
            </a:r>
          </a:p>
          <a:p>
            <a:r>
              <a:rPr lang="ru-RU" i="1" dirty="0"/>
              <a:t>8. Учить  придумывать  свой  рассказ  по предложенной  картине, не  отступая от темы, не повторяя  сюжетов товарищей.</a:t>
            </a:r>
          </a:p>
          <a:p>
            <a:r>
              <a:rPr lang="ru-RU" i="1" dirty="0"/>
              <a:t>9 . Инсценировка   сюжета картины.</a:t>
            </a:r>
          </a:p>
          <a:p>
            <a:r>
              <a:rPr lang="ru-RU" i="1" dirty="0"/>
              <a:t>10. Самостоятельная речевая деятельность детей.</a:t>
            </a:r>
          </a:p>
          <a:p>
            <a:r>
              <a:rPr lang="ru-RU" i="1" dirty="0"/>
              <a:t>11. Воспитывать  внимание  к  своей  речи  и речи  товарищей.</a:t>
            </a:r>
          </a:p>
          <a:p>
            <a:r>
              <a:rPr lang="ru-RU" i="1" dirty="0"/>
              <a:t>12.  Создание речевых подарков в виде картины.</a:t>
            </a:r>
          </a:p>
        </p:txBody>
      </p:sp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rgbClr val="7030A0"/>
            </a:gs>
            <a:gs pos="30000">
              <a:schemeClr val="accent1">
                <a:lumMod val="75000"/>
              </a:schemeClr>
            </a:gs>
            <a:gs pos="9000">
              <a:schemeClr val="accent1">
                <a:lumMod val="50000"/>
              </a:schemeClr>
            </a:gs>
            <a:gs pos="86000">
              <a:srgbClr val="0070C0"/>
            </a:gs>
            <a:gs pos="99000">
              <a:srgbClr val="FF8200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>
                <a:solidFill>
                  <a:srgbClr val="FFFF00"/>
                </a:solidFill>
              </a:rPr>
              <a:t>Работа с родителями: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702DB56-33F5-4A07-BAE9-E995DA22DEE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38200" y="1075696"/>
            <a:ext cx="7467600" cy="2692896"/>
          </a:xfrm>
        </p:spPr>
        <p:txBody>
          <a:bodyPr/>
          <a:lstStyle/>
          <a:p>
            <a:r>
              <a:rPr lang="ru-RU" i="1" dirty="0"/>
              <a:t>1.Консультационный материал для родителей (перечень картинных галерей для совместного посещения с ребенком).</a:t>
            </a:r>
          </a:p>
          <a:p>
            <a:pPr marL="0" indent="0">
              <a:buNone/>
            </a:pPr>
            <a:endParaRPr lang="ru-RU" i="1" dirty="0"/>
          </a:p>
          <a:p>
            <a:r>
              <a:rPr lang="ru-RU" i="1" dirty="0"/>
              <a:t>2. Посещение картинной  галереи родителей с детьми (фотовыставка). 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AF89E25-C3A4-43D1-AA58-4A0A872C99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284984"/>
            <a:ext cx="257175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C0623DC-4647-4BB9-8F44-0F8BEEB624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838331"/>
            <a:ext cx="3803915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B4960F6D-46F6-4BB7-9885-4710BE6A2A3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2"/>
            <a:ext cx="9144000" cy="6854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6751048"/>
      </p:ext>
    </p:extLst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26000">
              <a:schemeClr val="accent1">
                <a:lumMod val="75000"/>
              </a:schemeClr>
            </a:gs>
            <a:gs pos="8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62A5DDAF-D231-4EC9-8A22-FD11D4F77896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148064" cy="3861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8E06C92-79BD-465B-931C-37664CDEEF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882" y="2636912"/>
            <a:ext cx="5628117" cy="4221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2859933"/>
      </p:ext>
    </p:extLst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26000">
              <a:schemeClr val="accent1">
                <a:lumMod val="75000"/>
              </a:schemeClr>
            </a:gs>
            <a:gs pos="8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2B8745-EAF8-4E75-A22C-0EC764E6E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0E5F515-0002-4BDA-A64D-BC8FA35DDE5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846323343"/>
      </p:ext>
    </p:extLst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26000">
              <a:schemeClr val="accent1">
                <a:lumMod val="75000"/>
              </a:schemeClr>
            </a:gs>
            <a:gs pos="8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BBC26B-62C5-4D43-9D6F-5296E8069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4107512C-C729-4110-B346-78858DF1BDE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4704522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A72B99C-984A-4E95-8B96-43DA1DC7A2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217" y="1162438"/>
            <a:ext cx="3723878" cy="4965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425EA55-56D9-480A-A323-53BA3B7CEE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68498"/>
            <a:ext cx="4630689" cy="3197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4043405"/>
      </p:ext>
    </p:extLst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26000">
              <a:schemeClr val="accent1">
                <a:lumMod val="75000"/>
              </a:schemeClr>
            </a:gs>
            <a:gs pos="8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0DB0407F-ED91-4DA1-B737-3A368C77DC7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4716016" cy="3537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8B16794-7204-4EC0-93BD-A988EE4434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703" y="3136277"/>
            <a:ext cx="4962297" cy="3721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1293993"/>
      </p:ext>
    </p:extLst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rgbClr val="0070C0"/>
            </a:gs>
            <a:gs pos="30000">
              <a:srgbClr val="66008F"/>
            </a:gs>
            <a:gs pos="76000">
              <a:srgbClr val="00B0F0"/>
            </a:gs>
            <a:gs pos="9000">
              <a:schemeClr val="bg2">
                <a:lumMod val="60000"/>
                <a:lumOff val="40000"/>
              </a:schemeClr>
            </a:gs>
            <a:gs pos="86000">
              <a:srgbClr val="0070C0"/>
            </a:gs>
            <a:gs pos="99000">
              <a:schemeClr val="bg2">
                <a:lumMod val="60000"/>
                <a:lumOff val="40000"/>
              </a:schemeClr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3A5EAB-9828-4003-9116-1084CF96A51A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7030A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600" i="1" dirty="0">
                <a:solidFill>
                  <a:schemeClr val="tx1"/>
                </a:solidFill>
              </a:rPr>
              <a:t>Методическое сопровождение: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8A564AD-4BB5-4E3E-9E47-7354B68867C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908920"/>
          </a:xfrm>
        </p:spPr>
        <p:txBody>
          <a:bodyPr/>
          <a:lstStyle/>
          <a:p>
            <a:r>
              <a:rPr lang="ru-RU" sz="3200" i="1" dirty="0"/>
              <a:t>1. Конспект занятия.</a:t>
            </a:r>
          </a:p>
          <a:p>
            <a:pPr marL="0" indent="0" algn="ctr">
              <a:buNone/>
            </a:pPr>
            <a:endParaRPr lang="ru-RU" sz="3200" i="1" dirty="0"/>
          </a:p>
          <a:p>
            <a:r>
              <a:rPr lang="ru-RU" sz="3200" i="1" dirty="0"/>
              <a:t>2. Игры. </a:t>
            </a:r>
          </a:p>
          <a:p>
            <a:pPr marL="0" indent="0" algn="ctr">
              <a:buNone/>
            </a:pPr>
            <a:endParaRPr lang="ru-RU" sz="3200" i="1" dirty="0"/>
          </a:p>
          <a:p>
            <a:r>
              <a:rPr lang="ru-RU" sz="3200" i="1" dirty="0"/>
              <a:t>3. Творческие задания.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7329897"/>
      </p:ext>
    </p:extLst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000">
              <a:srgbClr val="0070C0"/>
            </a:gs>
            <a:gs pos="30000">
              <a:schemeClr val="bg2">
                <a:lumMod val="40000"/>
                <a:lumOff val="60000"/>
              </a:schemeClr>
            </a:gs>
            <a:gs pos="76000">
              <a:srgbClr val="00B0F0"/>
            </a:gs>
            <a:gs pos="9000">
              <a:schemeClr val="bg2">
                <a:lumMod val="60000"/>
                <a:lumOff val="40000"/>
              </a:schemeClr>
            </a:gs>
            <a:gs pos="86000">
              <a:srgbClr val="0070C0"/>
            </a:gs>
            <a:gs pos="99000">
              <a:schemeClr val="bg2">
                <a:lumMod val="60000"/>
                <a:lumOff val="40000"/>
              </a:schemeClr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38948D-883F-4787-B7E4-85735B4E6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/>
              <a:t>Этапы проекта: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B8BE7C2-CB5D-471D-B856-97DA9831CF3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8003232" cy="5493224"/>
          </a:xfrm>
        </p:spPr>
        <p:txBody>
          <a:bodyPr/>
          <a:lstStyle/>
          <a:p>
            <a:r>
              <a:rPr lang="ru-RU" i="1" dirty="0"/>
              <a:t>1 этап - определение темы и цели, создание методической базы.</a:t>
            </a:r>
          </a:p>
          <a:p>
            <a:pPr marL="0" indent="0">
              <a:buNone/>
            </a:pPr>
            <a:endParaRPr lang="ru-RU" i="1" dirty="0"/>
          </a:p>
          <a:p>
            <a:r>
              <a:rPr lang="ru-RU" i="1" dirty="0"/>
              <a:t>2 этап - составление конспектов занятий, схем для наглядного моделирования.</a:t>
            </a:r>
          </a:p>
          <a:p>
            <a:pPr marL="0" indent="0">
              <a:buNone/>
            </a:pPr>
            <a:endParaRPr lang="ru-RU" i="1" dirty="0"/>
          </a:p>
          <a:p>
            <a:r>
              <a:rPr lang="ru-RU" i="1" dirty="0"/>
              <a:t>3 этап - проведение занятий, игр.</a:t>
            </a:r>
          </a:p>
          <a:p>
            <a:pPr marL="0" indent="0">
              <a:buNone/>
            </a:pPr>
            <a:endParaRPr lang="ru-RU" i="1" dirty="0"/>
          </a:p>
          <a:p>
            <a:r>
              <a:rPr lang="ru-RU" i="1" dirty="0"/>
              <a:t> 4 этап – презентация - проведение итогового занятия.</a:t>
            </a:r>
          </a:p>
        </p:txBody>
      </p:sp>
    </p:spTree>
    <p:extLst>
      <p:ext uri="{BB962C8B-B14F-4D97-AF65-F5344CB8AC3E}">
        <p14:creationId xmlns:p14="http://schemas.microsoft.com/office/powerpoint/2010/main" val="3837830684"/>
      </p:ext>
    </p:extLst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000">
              <a:srgbClr val="0070C0"/>
            </a:gs>
            <a:gs pos="73000">
              <a:schemeClr val="bg2">
                <a:lumMod val="40000"/>
                <a:lumOff val="60000"/>
              </a:schemeClr>
            </a:gs>
            <a:gs pos="76000">
              <a:srgbClr val="00B0F0"/>
            </a:gs>
            <a:gs pos="9000">
              <a:schemeClr val="bg2">
                <a:lumMod val="60000"/>
                <a:lumOff val="40000"/>
              </a:schemeClr>
            </a:gs>
            <a:gs pos="93000">
              <a:srgbClr val="0070C0"/>
            </a:gs>
            <a:gs pos="99000">
              <a:schemeClr val="bg2">
                <a:lumMod val="60000"/>
                <a:lumOff val="40000"/>
              </a:schemeClr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0C94EF-2BD5-40A4-9A20-9AE731B05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>
                <a:solidFill>
                  <a:srgbClr val="FFFF00"/>
                </a:solidFill>
              </a:rPr>
              <a:t>Планируемые результаты от реализации проекта: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0401E2D-3F57-48D8-B613-54D656BA7A8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35280" cy="5069160"/>
          </a:xfrm>
        </p:spPr>
        <p:txBody>
          <a:bodyPr>
            <a:normAutofit lnSpcReduction="10000"/>
          </a:bodyPr>
          <a:lstStyle/>
          <a:p>
            <a:r>
              <a:rPr lang="ru-RU" i="1" dirty="0">
                <a:solidFill>
                  <a:srgbClr val="FFFF00"/>
                </a:solidFill>
              </a:rPr>
              <a:t>Для  воспитанников:</a:t>
            </a:r>
          </a:p>
          <a:p>
            <a:r>
              <a:rPr lang="ru-RU" i="1" dirty="0"/>
              <a:t>• Внимательно выслушивают  вопрос и  развернуто отвечают.</a:t>
            </a:r>
          </a:p>
          <a:p>
            <a:r>
              <a:rPr lang="ru-RU" i="1" dirty="0"/>
              <a:t>• Составляют  рассказы.</a:t>
            </a:r>
          </a:p>
          <a:p>
            <a:r>
              <a:rPr lang="ru-RU" i="1" dirty="0"/>
              <a:t>•  Объясняют  содержание картины.</a:t>
            </a:r>
          </a:p>
          <a:p>
            <a:r>
              <a:rPr lang="ru-RU" i="1" dirty="0"/>
              <a:t>• Выражают своё отношение.</a:t>
            </a:r>
          </a:p>
          <a:p>
            <a:endParaRPr lang="ru-RU" dirty="0"/>
          </a:p>
          <a:p>
            <a:r>
              <a:rPr lang="ru-RU" i="1" dirty="0">
                <a:solidFill>
                  <a:srgbClr val="FFFF00"/>
                </a:solidFill>
              </a:rPr>
              <a:t>Для  педагогов:</a:t>
            </a:r>
          </a:p>
          <a:p>
            <a:r>
              <a:rPr lang="ru-RU" dirty="0"/>
              <a:t>- </a:t>
            </a:r>
            <a:r>
              <a:rPr lang="ru-RU" i="1" dirty="0"/>
              <a:t>Накопление педагогами практического опыта работы.</a:t>
            </a:r>
          </a:p>
          <a:p>
            <a:r>
              <a:rPr lang="ru-RU" i="1" dirty="0"/>
              <a:t>-Составление картотеки дидактических игр.</a:t>
            </a:r>
          </a:p>
          <a:p>
            <a:r>
              <a:rPr lang="ru-RU" i="1" dirty="0"/>
              <a:t>- Создание материала для педагогов и родителей.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30504"/>
      </p:ext>
    </p:extLst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2000">
              <a:srgbClr val="002060"/>
            </a:gs>
            <a:gs pos="88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92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ru-RU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проекта:</a:t>
            </a:r>
            <a:r>
              <a:rPr lang="ru-RU" sz="4000" dirty="0">
                <a:solidFill>
                  <a:srgbClr val="00B0F0"/>
                </a:solidFill>
              </a:rPr>
              <a:t/>
            </a:r>
            <a:br>
              <a:rPr lang="ru-RU" sz="4000" dirty="0">
                <a:solidFill>
                  <a:srgbClr val="00B0F0"/>
                </a:solidFill>
              </a:rPr>
            </a:b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268760"/>
            <a:ext cx="8424936" cy="5205192"/>
          </a:xfrm>
        </p:spPr>
        <p:txBody>
          <a:bodyPr>
            <a:normAutofit fontScale="92500"/>
          </a:bodyPr>
          <a:lstStyle/>
          <a:p>
            <a:pPr algn="just"/>
            <a:r>
              <a:rPr lang="ru-RU" i="1" dirty="0"/>
              <a:t> Во все времена  для образования   развитие  речевых способностей детей всегда имело  значение. С каждым годом увеличивается число детей страдающих  недоразвитием речи. Речь детей становится бедной, мало понятной. А не ясная речь ребёнка затрудняет его общение, и он  будет нуждаться в помощи  специалистов. Для успешной подготовки ребёнка к школе в  образовательные Программы воспитания и обучения дошкольника включена задача по формированию умения самостоятельно составлять рассказ по сюжетным картинам. При планомерной работе дошкольники способны составлять рассказ по определенной картине, и у них это не вызывает сложности.  Рассказы  носят   творческий,  оригинальный характер.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000">
              <a:srgbClr val="0070C0"/>
            </a:gs>
            <a:gs pos="73000">
              <a:schemeClr val="bg2">
                <a:lumMod val="40000"/>
                <a:lumOff val="60000"/>
              </a:schemeClr>
            </a:gs>
            <a:gs pos="76000">
              <a:srgbClr val="00B0F0"/>
            </a:gs>
            <a:gs pos="9000">
              <a:schemeClr val="bg2">
                <a:lumMod val="60000"/>
                <a:lumOff val="40000"/>
              </a:schemeClr>
            </a:gs>
            <a:gs pos="93000">
              <a:srgbClr val="0070C0"/>
            </a:gs>
            <a:gs pos="99000">
              <a:schemeClr val="bg2">
                <a:lumMod val="60000"/>
                <a:lumOff val="40000"/>
              </a:schemeClr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A288FF-9250-498E-BF10-AD7BBB633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/>
              <a:t>Продукты проекта: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0CA6CFC-CD5B-46A4-A3FC-5CED28C7502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91264" cy="4873752"/>
          </a:xfrm>
        </p:spPr>
        <p:txBody>
          <a:bodyPr/>
          <a:lstStyle/>
          <a:p>
            <a:r>
              <a:rPr lang="ru-RU" i="1" dirty="0"/>
              <a:t>•	Повышение педагогической компетентности родителей в вопросах совершенствования монологической речи детей в процессе обучения рассказыванию по картинам.</a:t>
            </a:r>
          </a:p>
          <a:p>
            <a:pPr marL="0" indent="0">
              <a:buNone/>
            </a:pPr>
            <a:endParaRPr lang="ru-RU" i="1" dirty="0"/>
          </a:p>
          <a:p>
            <a:r>
              <a:rPr lang="ru-RU" i="1" dirty="0"/>
              <a:t>•	Создание сборника речевых,  дидактических, имитационных игр.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939983"/>
      </p:ext>
    </p:extLst>
  </p:cSld>
  <p:clrMapOvr>
    <a:masterClrMapping/>
  </p:clrMapOvr>
  <p:transition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66000">
              <a:schemeClr val="accent1">
                <a:lumMod val="7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B034EE-98D1-4CD5-8432-92A9CCAEB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17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План по реализации проекта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для детей старшего дошкольного возраста (5-7 лет)</a:t>
            </a:r>
            <a:br>
              <a:rPr lang="ru-RU" sz="2000" dirty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CB6E4822-90DE-4219-A54E-9A50AD97057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844824"/>
            <a:ext cx="8147248" cy="473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67423"/>
      </p:ext>
    </p:extLst>
  </p:cSld>
  <p:clrMapOvr>
    <a:masterClrMapping/>
  </p:clrMapOvr>
  <p:transition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75000"/>
              </a:schemeClr>
            </a:gs>
            <a:gs pos="82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7E7D3DE9-048E-42A0-A0F8-44DC67972CB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67544" y="692696"/>
            <a:ext cx="7992888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61428"/>
      </p:ext>
    </p:extLst>
  </p:cSld>
  <p:clrMapOvr>
    <a:masterClrMapping/>
  </p:clrMapOvr>
  <p:transition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69000">
              <a:schemeClr val="accent1">
                <a:lumMod val="75000"/>
              </a:schemeClr>
            </a:gs>
            <a:gs pos="82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DB2AF9DF-D33B-4B17-91C3-B52B100F82D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67544" y="3429000"/>
            <a:ext cx="7467600" cy="114604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D80B92-AF03-4C99-974B-0F9002718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764704"/>
            <a:ext cx="7467600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63445"/>
      </p:ext>
    </p:extLst>
  </p:cSld>
  <p:clrMapOvr>
    <a:masterClrMapping/>
  </p:clrMapOvr>
  <p:transition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700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3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B10345-6FB2-4FFC-9896-45281B192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pPr algn="ctr"/>
            <a:r>
              <a:rPr lang="ru-RU" i="1" dirty="0">
                <a:solidFill>
                  <a:schemeClr val="bg1"/>
                </a:solidFill>
              </a:rPr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D7EBC0B-C7C8-4F03-B8E7-228C229AA84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8219256" cy="576064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15000">
                <a:schemeClr val="accent1">
                  <a:lumMod val="75000"/>
                </a:schemeClr>
              </a:gs>
              <a:gs pos="87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ru-RU" i="1" dirty="0">
                <a:solidFill>
                  <a:schemeClr val="bg1"/>
                </a:solidFill>
              </a:rPr>
              <a:t>Развитие монологической речи является одной из центральных задач речевого воспитания детей дошкольного возраста. Программа детского сада ставит перед воспитателем задачу научить каждого ребенка содержательно, грамматически правильно, связно и последовательно излагать свои мысли. Речь дошкольника должна быть живой, эмоциональной, выразительной.</a:t>
            </a:r>
          </a:p>
          <a:p>
            <a:r>
              <a:rPr lang="ru-RU" i="1" dirty="0">
                <a:solidFill>
                  <a:schemeClr val="bg1"/>
                </a:solidFill>
              </a:rPr>
              <a:t>Уровень развития монологической речи дошкольников очень различен. Одни свободно распоряжаются имеющимся у них словарным запасом, другие при большом пассивном запасе слов пользуются небольшим активным словарем. Некоторые употребляют слова и выражения, даже если не знают их точного смысла</a:t>
            </a:r>
          </a:p>
        </p:txBody>
      </p:sp>
    </p:spTree>
    <p:extLst>
      <p:ext uri="{BB962C8B-B14F-4D97-AF65-F5344CB8AC3E}">
        <p14:creationId xmlns:p14="http://schemas.microsoft.com/office/powerpoint/2010/main" val="1355536499"/>
      </p:ext>
    </p:extLst>
  </p:cSld>
  <p:clrMapOvr>
    <a:masterClrMapping/>
  </p:clrMapOvr>
  <p:transition>
    <p:wedg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5000">
              <a:schemeClr val="accent1">
                <a:lumMod val="75000"/>
              </a:schemeClr>
            </a:gs>
            <a:gs pos="8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B45CDF9-74AC-4884-936B-F91F2B73024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8147248" cy="6069288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>
                <a:solidFill>
                  <a:schemeClr val="bg1"/>
                </a:solidFill>
              </a:rPr>
              <a:t>При рассматривании картины дети, отвечая на вопросы воспитателя, выполняют различные словарные упражнения. Данные занятия расширяют представления детей, запас слов, в том числе слов с противоположным значением, учат правильно и грамотно строить предложения.</a:t>
            </a:r>
          </a:p>
          <a:p>
            <a:r>
              <a:rPr lang="ru-RU" i="1" dirty="0">
                <a:solidFill>
                  <a:schemeClr val="bg1"/>
                </a:solidFill>
              </a:rPr>
              <a:t>На занятиях с использованием серии сюжетных картин, правильно и точно поставленные вопросы, позволяют научить дошкольников давать распространенные ответы, рассуждать, использовать эти умения в связной монологической речи.</a:t>
            </a:r>
          </a:p>
          <a:p>
            <a:r>
              <a:rPr lang="ru-RU" i="1" dirty="0">
                <a:solidFill>
                  <a:schemeClr val="bg1"/>
                </a:solidFill>
              </a:rPr>
              <a:t>Занятия с использованием сюжетных картин позволяют накапливать знания о предметах, которые не всегда присутствуют в повседневной жизни ребенка. Любая новая картинка, рассказывающая об очередном событии из жизни знакомых героев, помогает детям овладеть навыками грамотного рассказывания, а впоследствии грамотного построения монолога.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2277978"/>
      </p:ext>
    </p:extLst>
  </p:cSld>
  <p:clrMapOvr>
    <a:masterClrMapping/>
  </p:clrMapOvr>
  <p:transition>
    <p:wedg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5000">
              <a:schemeClr val="accent1">
                <a:lumMod val="75000"/>
              </a:schemeClr>
            </a:gs>
            <a:gs pos="8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8034559-5F1E-4FFE-8D35-03E45CAADF2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44624"/>
            <a:ext cx="8147248" cy="6429328"/>
          </a:xfrm>
        </p:spPr>
        <p:txBody>
          <a:bodyPr>
            <a:normAutofit lnSpcReduction="10000"/>
          </a:bodyPr>
          <a:lstStyle/>
          <a:p>
            <a:r>
              <a:rPr lang="ru-RU" i="1" dirty="0">
                <a:solidFill>
                  <a:schemeClr val="bg1"/>
                </a:solidFill>
              </a:rPr>
              <a:t>Проблема развития связной монологической речи детей хорошо известна широкому кругу педагогических работников: воспитателям, узким специалистам, психологам.</a:t>
            </a:r>
          </a:p>
          <a:p>
            <a:r>
              <a:rPr lang="ru-RU" i="1" dirty="0">
                <a:solidFill>
                  <a:schemeClr val="bg1"/>
                </a:solidFill>
              </a:rPr>
              <a:t>Давно установлено, что к старшему дошкольному возрасту проявляются существенные различия в уровне речи детей. Это показывает и мой опыт педагогической деятельности. Главной задачей развития связной речи ребёнка в данном возрасте является совершенствование монологической речи. Эта задача решается через различные виды речевой деятельности: пересказ литературных произведений, составление описательных рассказов о предметах, объектах и явлениях природы, создание разных видов творческих рассказов, освоение форм речи-рассуждения (объяснительная речь, речь-доказательство, речь-планирование), а также сочинение рассказов по картине, и серии сюжетных картинок.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0642322"/>
      </p:ext>
    </p:extLst>
  </p:cSld>
  <p:clrMapOvr>
    <a:masterClrMapping/>
  </p:clrMapOvr>
  <p:transition>
    <p:wedg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5000">
              <a:schemeClr val="accent1">
                <a:lumMod val="75000"/>
              </a:schemeClr>
            </a:gs>
            <a:gs pos="8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896295A-01C2-4ED4-8EF1-8EB4015EE4D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19256" cy="6408712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>
                <a:solidFill>
                  <a:schemeClr val="bg1"/>
                </a:solidFill>
              </a:rPr>
              <a:t>Все вышеназванные виды речевой деятельности актуальны при работе над развитием связной речи детей. Но у меня особый интерес вызывают последние, т.к. их подготовка и проведение всегда были и остаются одними из самых трудных как для детей, так и для педагога.</a:t>
            </a:r>
          </a:p>
          <a:p>
            <a:r>
              <a:rPr lang="ru-RU" i="1" dirty="0">
                <a:solidFill>
                  <a:schemeClr val="bg1"/>
                </a:solidFill>
              </a:rPr>
              <a:t>Диагностика умения составлять рассказы по картине и серии сюжетных картинок показала, что при списочном составе в </a:t>
            </a:r>
            <a:r>
              <a:rPr lang="en-US" i="1" dirty="0" smtClean="0">
                <a:solidFill>
                  <a:schemeClr val="bg1"/>
                </a:solidFill>
              </a:rPr>
              <a:t>28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>
                <a:solidFill>
                  <a:schemeClr val="bg1"/>
                </a:solidFill>
              </a:rPr>
              <a:t>детей, </a:t>
            </a:r>
            <a:r>
              <a:rPr lang="en-US" i="1" dirty="0" smtClean="0">
                <a:solidFill>
                  <a:schemeClr val="bg1"/>
                </a:solidFill>
              </a:rPr>
              <a:t>10 </a:t>
            </a:r>
            <a:r>
              <a:rPr lang="ru-RU" i="1" dirty="0" smtClean="0">
                <a:solidFill>
                  <a:schemeClr val="bg1"/>
                </a:solidFill>
              </a:rPr>
              <a:t>детей </a:t>
            </a:r>
            <a:r>
              <a:rPr lang="ru-RU" i="1" dirty="0">
                <a:solidFill>
                  <a:schemeClr val="bg1"/>
                </a:solidFill>
              </a:rPr>
              <a:t>из них имеют низкий уровень умений по данному виду речевой деятельности (дети затрудняются в установлении связей, поэтому допускают содержательные и смысловые ошибки в рассказах; при рассказывании всегда требуют помощи взрослого; повторяют рассказы сверстников; словарный запас беден). Десять - средний уровень (в рассказах дети допускают логические ошибки, но сами их исправляют при помощи взрослых и сверстников; словарный запас достаточно широкий). И лишь </a:t>
            </a:r>
            <a:r>
              <a:rPr lang="ru-RU" i="1" dirty="0" smtClean="0">
                <a:solidFill>
                  <a:schemeClr val="bg1"/>
                </a:solidFill>
              </a:rPr>
              <a:t>8 детей владеют теми </a:t>
            </a:r>
            <a:r>
              <a:rPr lang="ru-RU" i="1" dirty="0">
                <a:solidFill>
                  <a:schemeClr val="bg1"/>
                </a:solidFill>
              </a:rPr>
              <a:t>умениями, которые соответствуют высокому уровню (ребёнок самостоятелен в придумывании рассказов, не повторяет рассказов других детей; имеет широкий словарный запас).</a:t>
            </a:r>
          </a:p>
        </p:txBody>
      </p:sp>
    </p:spTree>
    <p:extLst>
      <p:ext uri="{BB962C8B-B14F-4D97-AF65-F5344CB8AC3E}">
        <p14:creationId xmlns:p14="http://schemas.microsoft.com/office/powerpoint/2010/main" val="1625580601"/>
      </p:ext>
    </p:extLst>
  </p:cSld>
  <p:clrMapOvr>
    <a:masterClrMapping/>
  </p:clrMapOvr>
  <p:transition>
    <p:wedg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5000">
              <a:schemeClr val="accent1">
                <a:lumMod val="75000"/>
              </a:schemeClr>
            </a:gs>
            <a:gs pos="8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4297809-9B09-4E9D-91EE-233C534F144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19256" cy="6213304"/>
          </a:xfrm>
        </p:spPr>
        <p:txBody>
          <a:bodyPr>
            <a:normAutofit fontScale="85000" lnSpcReduction="20000"/>
          </a:bodyPr>
          <a:lstStyle/>
          <a:p>
            <a:r>
              <a:rPr lang="ru-RU" i="1" dirty="0">
                <a:solidFill>
                  <a:schemeClr val="bg1"/>
                </a:solidFill>
              </a:rPr>
              <a:t>Известно, что процесс развития речи у детей протекает под руководством взрослого.</a:t>
            </a:r>
          </a:p>
          <a:p>
            <a:r>
              <a:rPr lang="ru-RU" i="1" dirty="0">
                <a:solidFill>
                  <a:schemeClr val="bg1"/>
                </a:solidFill>
              </a:rPr>
              <a:t>Но при этом эффективность педагогического воздействия зависит от активности ребёнка в условиях речевой деятельности. О.Н. </a:t>
            </a:r>
            <a:r>
              <a:rPr lang="ru-RU" i="1" dirty="0" err="1">
                <a:solidFill>
                  <a:schemeClr val="bg1"/>
                </a:solidFill>
              </a:rPr>
              <a:t>Сомкова</a:t>
            </a:r>
            <a:r>
              <a:rPr lang="ru-RU" i="1" dirty="0">
                <a:solidFill>
                  <a:schemeClr val="bg1"/>
                </a:solidFill>
              </a:rPr>
              <a:t>, одна из авторов программы "Детство", разработчик раздела "Развитие речи детей" пишет, что исследования последних лет (М.В. </a:t>
            </a:r>
            <a:r>
              <a:rPr lang="ru-RU" i="1" dirty="0" err="1">
                <a:solidFill>
                  <a:schemeClr val="bg1"/>
                </a:solidFill>
              </a:rPr>
              <a:t>Крулехт</a:t>
            </a:r>
            <a:r>
              <a:rPr lang="ru-RU" i="1" dirty="0">
                <a:solidFill>
                  <a:schemeClr val="bg1"/>
                </a:solidFill>
              </a:rPr>
              <a:t>, Г.И. </a:t>
            </a:r>
            <a:r>
              <a:rPr lang="ru-RU" i="1" dirty="0" err="1">
                <a:solidFill>
                  <a:schemeClr val="bg1"/>
                </a:solidFill>
              </a:rPr>
              <a:t>Вергелес</a:t>
            </a:r>
            <a:r>
              <a:rPr lang="ru-RU" i="1" dirty="0">
                <a:solidFill>
                  <a:schemeClr val="bg1"/>
                </a:solidFill>
              </a:rPr>
              <a:t>, О.В. Солнцева и др.) свидетельствуют о том, что интенсивность развития ребёнка в деятельности (в данном случае речевой) прямо зависит от степени освоения им позиции субъекта этой деятельности. Чем активнее ребёнок, чем больше он вовлечён в интересную для себя деятельность, тем лучше результат. Педагогу важно побуждать детей к речевой деятельности, стимулировать речевую активность не только в процессе ежедневного общения, но и в процессе специально организованного обучения. Необходимо вести целенаправленную систематическую работу по обучению рассказыванию с использованием на занятиях более эффективных, целесообразных, интересных, занимательных для детей методических методов, приёмов, средств, которые могут способствовать появлению интереса у воспитанников к данному виду речевой 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6555999"/>
      </p:ext>
    </p:extLst>
  </p:cSld>
  <p:clrMapOvr>
    <a:masterClrMapping/>
  </p:clrMapOvr>
  <p:transition>
    <p:wedg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5000">
              <a:schemeClr val="accent1">
                <a:lumMod val="75000"/>
              </a:schemeClr>
            </a:gs>
            <a:gs pos="8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49A8B23-F238-4D43-B12E-7214F42A0D8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8219256" cy="6381328"/>
          </a:xfrm>
        </p:spPr>
        <p:txBody>
          <a:bodyPr>
            <a:normAutofit lnSpcReduction="10000"/>
          </a:bodyPr>
          <a:lstStyle/>
          <a:p>
            <a:r>
              <a:rPr lang="ru-RU" i="1" dirty="0">
                <a:solidFill>
                  <a:schemeClr val="bg1"/>
                </a:solidFill>
              </a:rPr>
              <a:t>В этой связи передо мной встала задача способствовать развитию умения составлять рассказы по картине и серии сюжетных картинок в процессе специально организованного обучения по соответствующей методике, а так же с применением приёмов, методов, средств, способных создать интерес к занятию с первых минут и удерживающих этот интерес на всём его протяжении.</a:t>
            </a:r>
          </a:p>
          <a:p>
            <a:r>
              <a:rPr lang="ru-RU" i="1" dirty="0">
                <a:solidFill>
                  <a:schemeClr val="bg1"/>
                </a:solidFill>
              </a:rPr>
              <a:t>Поэтому, я считаю необходимым разработать серию авторских конспектов по обучению составления рассказов по картине и серии сюжетных картинок, где будут соблюдены эти требования.</a:t>
            </a:r>
          </a:p>
          <a:p>
            <a:r>
              <a:rPr lang="ru-RU" i="1" dirty="0">
                <a:solidFill>
                  <a:schemeClr val="bg1"/>
                </a:solidFill>
              </a:rPr>
              <a:t>В нашей работе мы экспериментально доказали эффективность использования программы обучения детей старшего дошкольного возраста рассказыванию по серии сюжетных картин.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1273695"/>
      </p:ext>
    </p:extLst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000">
              <a:srgbClr val="002060"/>
            </a:gs>
            <a:gs pos="83000">
              <a:schemeClr val="accent1">
                <a:lumMod val="96000"/>
                <a:lumOff val="4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92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2357422" y="476250"/>
            <a:ext cx="6172200" cy="720502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>
                <a:solidFill>
                  <a:srgbClr val="FFFF00"/>
                </a:solidFill>
              </a:rPr>
              <a:t>Проблема:</a:t>
            </a:r>
            <a:endParaRPr lang="ru-RU" sz="4800" i="1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1628800"/>
            <a:ext cx="6172200" cy="3456384"/>
          </a:xfrm>
        </p:spPr>
        <p:txBody>
          <a:bodyPr>
            <a:noAutofit/>
          </a:bodyPr>
          <a:lstStyle/>
          <a:p>
            <a:pPr algn="ctr"/>
            <a:r>
              <a:rPr lang="ru-RU" sz="2200" dirty="0"/>
              <a:t>Не секрет, что данный вид работы является не интересным как для детей, так и для педагогов. Но ведь такой вид работы необходим! Как заинтересовать ребёнка!   Рассказы  детей не  должны  являться вариантами образца рассказа воспитателя, ребёнок  не  должен  терять  интерес к  рассказу своих сверстников.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5000">
              <a:schemeClr val="accent1">
                <a:lumMod val="75000"/>
              </a:schemeClr>
            </a:gs>
            <a:gs pos="8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64C21B-9FAF-42C4-A37C-ED0DAB8B8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i="1" dirty="0"/>
              <a:t>Список литературы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4C5FE91-B766-4296-9AF9-DD736F320C0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8229600" cy="5832648"/>
          </a:xfrm>
        </p:spPr>
        <p:txBody>
          <a:bodyPr>
            <a:normAutofit fontScale="55000" lnSpcReduction="20000"/>
          </a:bodyPr>
          <a:lstStyle/>
          <a:p>
            <a:r>
              <a:rPr lang="ru-RU" sz="2500" i="1" dirty="0">
                <a:solidFill>
                  <a:schemeClr val="bg1"/>
                </a:solidFill>
              </a:rPr>
              <a:t>Виноградова Н.Ф. Умственное воспитание детей в процессе ознакомления с природой. — М., 1978</a:t>
            </a:r>
          </a:p>
          <a:p>
            <a:r>
              <a:rPr lang="ru-RU" sz="2500" i="1" dirty="0" err="1">
                <a:solidFill>
                  <a:schemeClr val="bg1"/>
                </a:solidFill>
              </a:rPr>
              <a:t>Ворошнина</a:t>
            </a:r>
            <a:r>
              <a:rPr lang="ru-RU" sz="2500" i="1" dirty="0">
                <a:solidFill>
                  <a:schemeClr val="bg1"/>
                </a:solidFill>
              </a:rPr>
              <a:t> Л.В. Пути совершенствования процесса обучения старших дошкольников творческому рассказыванию. — М., 1978</a:t>
            </a:r>
          </a:p>
          <a:p>
            <a:r>
              <a:rPr lang="ru-RU" sz="2500" i="1" dirty="0">
                <a:solidFill>
                  <a:schemeClr val="bg1"/>
                </a:solidFill>
              </a:rPr>
              <a:t>Выготский Л.С. Мышление и речь // Собр. соч.: в 6 т. — Том 2. — М., 1960</a:t>
            </a:r>
          </a:p>
          <a:p>
            <a:r>
              <a:rPr lang="ru-RU" sz="2500" i="1" dirty="0">
                <a:solidFill>
                  <a:schemeClr val="bg1"/>
                </a:solidFill>
              </a:rPr>
              <a:t>Гвоздев А.Н. Вопросы изучения детской речи. — М., 1961</a:t>
            </a:r>
          </a:p>
          <a:p>
            <a:r>
              <a:rPr lang="ru-RU" sz="2500" i="1" dirty="0">
                <a:solidFill>
                  <a:schemeClr val="bg1"/>
                </a:solidFill>
              </a:rPr>
              <a:t>Зимняя И.А. </a:t>
            </a:r>
            <a:r>
              <a:rPr lang="ru-RU" sz="2500" i="1" dirty="0" err="1">
                <a:solidFill>
                  <a:schemeClr val="bg1"/>
                </a:solidFill>
              </a:rPr>
              <a:t>Лингвопсихология</a:t>
            </a:r>
            <a:r>
              <a:rPr lang="ru-RU" sz="2500" i="1" dirty="0">
                <a:solidFill>
                  <a:schemeClr val="bg1"/>
                </a:solidFill>
              </a:rPr>
              <a:t> речевой деятельности. — М., 2001</a:t>
            </a:r>
          </a:p>
          <a:p>
            <a:r>
              <a:rPr lang="ru-RU" sz="2500" i="1" dirty="0" err="1">
                <a:solidFill>
                  <a:schemeClr val="bg1"/>
                </a:solidFill>
              </a:rPr>
              <a:t>Зрожевская</a:t>
            </a:r>
            <a:r>
              <a:rPr lang="ru-RU" sz="2500" i="1" dirty="0">
                <a:solidFill>
                  <a:schemeClr val="bg1"/>
                </a:solidFill>
              </a:rPr>
              <a:t> А.А. Формирование связной описательной речи в средней группе детского сада. — М., 1986.</a:t>
            </a:r>
          </a:p>
          <a:p>
            <a:r>
              <a:rPr lang="ru-RU" sz="2500" i="1" dirty="0" err="1">
                <a:solidFill>
                  <a:schemeClr val="bg1"/>
                </a:solidFill>
              </a:rPr>
              <a:t>Гербова</a:t>
            </a:r>
            <a:r>
              <a:rPr lang="ru-RU" sz="2500" i="1" dirty="0">
                <a:solidFill>
                  <a:schemeClr val="bg1"/>
                </a:solidFill>
              </a:rPr>
              <a:t> В.В. Работа с сюжетными картинами // Дошкольное воспитание. 1979. № 1. — С. 18−23</a:t>
            </a:r>
          </a:p>
          <a:p>
            <a:r>
              <a:rPr lang="ru-RU" sz="2500" i="1" dirty="0" err="1">
                <a:solidFill>
                  <a:schemeClr val="bg1"/>
                </a:solidFill>
              </a:rPr>
              <a:t>Гербова</a:t>
            </a:r>
            <a:r>
              <a:rPr lang="ru-RU" sz="2500" i="1" dirty="0">
                <a:solidFill>
                  <a:schemeClr val="bg1"/>
                </a:solidFill>
              </a:rPr>
              <a:t> В.В. Занятия по развитию речи в старшей группе детского сада. М.: Просвещение, 1983. — 143 с</a:t>
            </a:r>
          </a:p>
          <a:p>
            <a:r>
              <a:rPr lang="ru-RU" sz="2500" i="1" dirty="0" err="1">
                <a:solidFill>
                  <a:schemeClr val="bg1"/>
                </a:solidFill>
              </a:rPr>
              <a:t>Жинкин</a:t>
            </a:r>
            <a:r>
              <a:rPr lang="ru-RU" sz="2500" i="1" dirty="0">
                <a:solidFill>
                  <a:schemeClr val="bg1"/>
                </a:solidFill>
              </a:rPr>
              <a:t> Н.И. Психологические особенности развития речи // В защиту живого слова. — М., 1966.</a:t>
            </a:r>
          </a:p>
          <a:p>
            <a:r>
              <a:rPr lang="ru-RU" sz="2500" i="1" dirty="0">
                <a:solidFill>
                  <a:schemeClr val="bg1"/>
                </a:solidFill>
              </a:rPr>
              <a:t>Конина М.М. Роль картинки в обучении детей старшего дошкольного возраста — М., 1948. — С. 145 — 176</a:t>
            </a:r>
          </a:p>
          <a:p>
            <a:r>
              <a:rPr lang="ru-RU" sz="2500" i="1" dirty="0">
                <a:solidFill>
                  <a:schemeClr val="bg1"/>
                </a:solidFill>
              </a:rPr>
              <a:t>Леонтьев А.А. Внутренняя речь и процессы порождения высказывания // Вопросы порождения и обучения языку. — М., 1967. — С. 172 — 187</a:t>
            </a:r>
          </a:p>
          <a:p>
            <a:r>
              <a:rPr lang="ru-RU" sz="2500" i="1" dirty="0">
                <a:solidFill>
                  <a:schemeClr val="bg1"/>
                </a:solidFill>
              </a:rPr>
              <a:t>Леонтьев А.А. Признаки связности и цельности текста // Лингвистика текста. Материалы научной конференции. Ч.1 — М., 1975. — С. 2 — 10, 168 — 172</a:t>
            </a:r>
          </a:p>
          <a:p>
            <a:r>
              <a:rPr lang="ru-RU" sz="2500" i="1" dirty="0" err="1">
                <a:solidFill>
                  <a:schemeClr val="bg1"/>
                </a:solidFill>
              </a:rPr>
              <a:t>Леушина</a:t>
            </a:r>
            <a:r>
              <a:rPr lang="ru-RU" sz="2500" i="1" dirty="0">
                <a:solidFill>
                  <a:schemeClr val="bg1"/>
                </a:solidFill>
              </a:rPr>
              <a:t> А.М. Развитие связной речи дошкольников // Психология речи. — Л., 1941</a:t>
            </a:r>
          </a:p>
          <a:p>
            <a:r>
              <a:rPr lang="ru-RU" sz="2500" i="1" dirty="0" err="1">
                <a:solidFill>
                  <a:schemeClr val="bg1"/>
                </a:solidFill>
              </a:rPr>
              <a:t>Лурия</a:t>
            </a:r>
            <a:r>
              <a:rPr lang="ru-RU" sz="2500" i="1" dirty="0">
                <a:solidFill>
                  <a:schemeClr val="bg1"/>
                </a:solidFill>
              </a:rPr>
              <a:t> А.Р. Речь и мышление. — М., 1975</a:t>
            </a:r>
          </a:p>
          <a:p>
            <a:r>
              <a:rPr lang="ru-RU" sz="2500" i="1" dirty="0">
                <a:solidFill>
                  <a:schemeClr val="bg1"/>
                </a:solidFill>
              </a:rPr>
              <a:t>Основы дошкольной педагогики / Под ред. А.В. Запорожца, Т.А. Марковой. — М., 1980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9843198"/>
      </p:ext>
    </p:extLst>
  </p:cSld>
  <p:clrMapOvr>
    <a:masterClrMapping/>
  </p:clrMapOvr>
  <p:transition>
    <p:wedg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5000">
              <a:schemeClr val="accent1">
                <a:lumMod val="75000"/>
              </a:schemeClr>
            </a:gs>
            <a:gs pos="8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BBAE276-BC07-4D72-A4B4-BE7CFDDC02F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199" y="692696"/>
            <a:ext cx="8075241" cy="5781256"/>
          </a:xfrm>
        </p:spPr>
        <p:txBody>
          <a:bodyPr>
            <a:normAutofit/>
          </a:bodyPr>
          <a:lstStyle/>
          <a:p>
            <a:r>
              <a:rPr lang="ru-RU" sz="1600" i="1" dirty="0">
                <a:solidFill>
                  <a:schemeClr val="bg1"/>
                </a:solidFill>
              </a:rPr>
              <a:t>Сохин Ф.А. Психолого-педагогические условия развития речи дошкольников в детском саду // Повышение эффективности </a:t>
            </a:r>
            <a:r>
              <a:rPr lang="ru-RU" sz="1600" i="1" dirty="0" err="1">
                <a:solidFill>
                  <a:schemeClr val="bg1"/>
                </a:solidFill>
              </a:rPr>
              <a:t>воспитательно</a:t>
            </a:r>
            <a:r>
              <a:rPr lang="ru-RU" sz="1600" i="1" dirty="0">
                <a:solidFill>
                  <a:schemeClr val="bg1"/>
                </a:solidFill>
              </a:rPr>
              <a:t>-образовательной работы в дошкольных учреждениях // Отв. ред. Н.Н. </a:t>
            </a:r>
            <a:r>
              <a:rPr lang="ru-RU" sz="1600" i="1" dirty="0" err="1">
                <a:solidFill>
                  <a:schemeClr val="bg1"/>
                </a:solidFill>
              </a:rPr>
              <a:t>Поддьяков</a:t>
            </a:r>
            <a:r>
              <a:rPr lang="ru-RU" sz="1600" i="1" dirty="0">
                <a:solidFill>
                  <a:schemeClr val="bg1"/>
                </a:solidFill>
              </a:rPr>
              <a:t> и др. — М., 1988. — С. 37— 45</a:t>
            </a:r>
          </a:p>
          <a:p>
            <a:r>
              <a:rPr lang="ru-RU" sz="1600" i="1" dirty="0">
                <a:solidFill>
                  <a:schemeClr val="bg1"/>
                </a:solidFill>
              </a:rPr>
              <a:t>Сохин Ф.А. </a:t>
            </a:r>
            <a:r>
              <a:rPr lang="ru-RU" sz="1600" i="1" dirty="0" err="1">
                <a:solidFill>
                  <a:schemeClr val="bg1"/>
                </a:solidFill>
              </a:rPr>
              <a:t>Психолого</a:t>
            </a:r>
            <a:r>
              <a:rPr lang="ru-RU" sz="1600" i="1" dirty="0">
                <a:solidFill>
                  <a:schemeClr val="bg1"/>
                </a:solidFill>
              </a:rPr>
              <a:t> — педагогические проблемы развития речи дошкольников // Вопросы психологии. 1989. № 3. — С. 23 — 29.</a:t>
            </a:r>
          </a:p>
          <a:p>
            <a:r>
              <a:rPr lang="ru-RU" sz="1600" i="1" dirty="0">
                <a:solidFill>
                  <a:schemeClr val="bg1"/>
                </a:solidFill>
              </a:rPr>
              <a:t>Сохин Ф.А. О психологическом и лингвистическом анализе детской речи // Доклады АПН РСФСР. 1959. № 4. — С. 63— 66</a:t>
            </a:r>
          </a:p>
          <a:p>
            <a:r>
              <a:rPr lang="ru-RU" sz="1600" i="1" dirty="0">
                <a:solidFill>
                  <a:schemeClr val="bg1"/>
                </a:solidFill>
              </a:rPr>
              <a:t>Тихеева Е.И. Развитие речи детей. — М., 1981</a:t>
            </a:r>
          </a:p>
          <a:p>
            <a:r>
              <a:rPr lang="ru-RU" sz="1600" i="1" dirty="0">
                <a:solidFill>
                  <a:schemeClr val="bg1"/>
                </a:solidFill>
              </a:rPr>
              <a:t>Ушакова О.С. Программа развития речи детей дошкольного возраста в детском саду: РАОНЦ семьи и детства. — М., 2001</a:t>
            </a:r>
          </a:p>
          <a:p>
            <a:r>
              <a:rPr lang="ru-RU" sz="1600" i="1" dirty="0">
                <a:solidFill>
                  <a:schemeClr val="bg1"/>
                </a:solidFill>
              </a:rPr>
              <a:t>Ушинский К.Д. Родное слово. — Новосибирск, 1994</a:t>
            </a:r>
          </a:p>
          <a:p>
            <a:r>
              <a:rPr lang="ru-RU" sz="1600" i="1" dirty="0">
                <a:solidFill>
                  <a:schemeClr val="bg1"/>
                </a:solidFill>
              </a:rPr>
              <a:t>Федоренко Л.П., Фомичева Г. А. и др. Методика развития речи детей дошкольного возраста. — М., 1984. — С. 103 — 125</a:t>
            </a:r>
          </a:p>
          <a:p>
            <a:r>
              <a:rPr lang="ru-RU" sz="1600" i="1" dirty="0" err="1">
                <a:solidFill>
                  <a:schemeClr val="bg1"/>
                </a:solidFill>
              </a:rPr>
              <a:t>Флерина</a:t>
            </a:r>
            <a:r>
              <a:rPr lang="ru-RU" sz="1600" i="1" dirty="0">
                <a:solidFill>
                  <a:schemeClr val="bg1"/>
                </a:solidFill>
              </a:rPr>
              <a:t> Е.А. Эстетическое воспитание дошкольника. — М., 1961</a:t>
            </a:r>
          </a:p>
          <a:p>
            <a:r>
              <a:rPr lang="ru-RU" sz="1600" i="1" dirty="0" err="1">
                <a:solidFill>
                  <a:schemeClr val="bg1"/>
                </a:solidFill>
              </a:rPr>
              <a:t>Якубинский</a:t>
            </a:r>
            <a:r>
              <a:rPr lang="ru-RU" sz="1600" i="1" dirty="0">
                <a:solidFill>
                  <a:schemeClr val="bg1"/>
                </a:solidFill>
              </a:rPr>
              <a:t> Л.П. О диалогической речи // Русская речь / Под ред. Л.В. Щербы // Изд. </a:t>
            </a:r>
            <a:r>
              <a:rPr lang="ru-RU" sz="1600" i="1" dirty="0" err="1">
                <a:solidFill>
                  <a:schemeClr val="bg1"/>
                </a:solidFill>
              </a:rPr>
              <a:t>фонетич-го</a:t>
            </a:r>
            <a:r>
              <a:rPr lang="ru-RU" sz="1600" i="1" dirty="0">
                <a:solidFill>
                  <a:schemeClr val="bg1"/>
                </a:solidFill>
              </a:rPr>
              <a:t> ин-та </a:t>
            </a:r>
            <a:r>
              <a:rPr lang="ru-RU" sz="1600" i="1" dirty="0" err="1">
                <a:solidFill>
                  <a:schemeClr val="bg1"/>
                </a:solidFill>
              </a:rPr>
              <a:t>практич</a:t>
            </a:r>
            <a:r>
              <a:rPr lang="ru-RU" sz="1600" i="1" dirty="0">
                <a:solidFill>
                  <a:schemeClr val="bg1"/>
                </a:solidFill>
              </a:rPr>
              <a:t>. изучения языков. — Т.1. </a:t>
            </a:r>
            <a:r>
              <a:rPr lang="ru-RU" sz="1600" i="1" dirty="0" err="1">
                <a:solidFill>
                  <a:schemeClr val="bg1"/>
                </a:solidFill>
              </a:rPr>
              <a:t>Пг</a:t>
            </a:r>
            <a:r>
              <a:rPr lang="ru-RU" sz="1600" i="1" dirty="0">
                <a:solidFill>
                  <a:schemeClr val="bg1"/>
                </a:solidFill>
              </a:rPr>
              <a:t>. 1923.- С. 96−195</a:t>
            </a:r>
          </a:p>
          <a:p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0721351"/>
      </p:ext>
    </p:extLst>
  </p:cSld>
  <p:clrMapOvr>
    <a:masterClrMapping/>
  </p:clrMapOvr>
  <p:transition>
    <p:wedg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5000">
              <a:schemeClr val="accent1">
                <a:lumMod val="75000"/>
              </a:schemeClr>
            </a:gs>
            <a:gs pos="8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EA38FF-4414-4DE6-8E99-54A2B36B8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460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/>
              <a:t>Список источников информации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620BE4F-B0CF-4C8F-9C16-B79525BF415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7467600" cy="5853264"/>
          </a:xfrm>
        </p:spPr>
        <p:txBody>
          <a:bodyPr>
            <a:normAutofit fontScale="70000" lnSpcReduction="20000"/>
          </a:bodyPr>
          <a:lstStyle/>
          <a:p>
            <a:r>
              <a:rPr lang="ru-RU" i="1" dirty="0">
                <a:solidFill>
                  <a:schemeClr val="bg1"/>
                </a:solidFill>
              </a:rPr>
              <a:t>1.Виноградова Н.Ф. Умственное воспитание детей в процессе </a:t>
            </a:r>
            <a:r>
              <a:rPr lang="ru-RU" i="1" dirty="0" err="1">
                <a:solidFill>
                  <a:schemeClr val="bg1"/>
                </a:solidFill>
              </a:rPr>
              <a:t>ознаком-ления</a:t>
            </a:r>
            <a:r>
              <a:rPr lang="ru-RU" i="1" dirty="0">
                <a:solidFill>
                  <a:schemeClr val="bg1"/>
                </a:solidFill>
              </a:rPr>
              <a:t> с природой. — М., 1978</a:t>
            </a:r>
          </a:p>
          <a:p>
            <a:r>
              <a:rPr lang="ru-RU" i="1" dirty="0">
                <a:solidFill>
                  <a:schemeClr val="bg1"/>
                </a:solidFill>
              </a:rPr>
              <a:t>2.Ворошнина Л.В. Пути совершенствования процесса обучения стар-</a:t>
            </a:r>
            <a:r>
              <a:rPr lang="ru-RU" i="1" dirty="0" err="1">
                <a:solidFill>
                  <a:schemeClr val="bg1"/>
                </a:solidFill>
              </a:rPr>
              <a:t>ших</a:t>
            </a:r>
            <a:r>
              <a:rPr lang="ru-RU" i="1" dirty="0">
                <a:solidFill>
                  <a:schemeClr val="bg1"/>
                </a:solidFill>
              </a:rPr>
              <a:t> дошкольников творческому рассказыванию. — М., 1978</a:t>
            </a:r>
          </a:p>
          <a:p>
            <a:r>
              <a:rPr lang="ru-RU" i="1" dirty="0">
                <a:solidFill>
                  <a:schemeClr val="bg1"/>
                </a:solidFill>
              </a:rPr>
              <a:t>3.Выготский Л.С. Мышление и речь // Собр. соч.: в 6 т. — Том 2. — М., 1960</a:t>
            </a:r>
          </a:p>
          <a:p>
            <a:r>
              <a:rPr lang="ru-RU" i="1" dirty="0">
                <a:solidFill>
                  <a:schemeClr val="bg1"/>
                </a:solidFill>
              </a:rPr>
              <a:t>4.Выготский Л.С. Детская психология / Под ред. Д.Б. Эльконина / Собр. соч. Т. 4. — М., 1982</a:t>
            </a:r>
          </a:p>
          <a:p>
            <a:r>
              <a:rPr lang="ru-RU" i="1" dirty="0">
                <a:solidFill>
                  <a:schemeClr val="bg1"/>
                </a:solidFill>
              </a:rPr>
              <a:t>5.Гвоздев А.Н. Вопросы изучения детской речи. — М., 1961</a:t>
            </a:r>
          </a:p>
          <a:p>
            <a:r>
              <a:rPr lang="ru-RU" i="1" dirty="0">
                <a:solidFill>
                  <a:schemeClr val="bg1"/>
                </a:solidFill>
              </a:rPr>
              <a:t>6.Зарубина Н.Д. К вопросу о лингвистических единицах текста // </a:t>
            </a:r>
            <a:r>
              <a:rPr lang="ru-RU" i="1" dirty="0" err="1">
                <a:solidFill>
                  <a:schemeClr val="bg1"/>
                </a:solidFill>
              </a:rPr>
              <a:t>Син</a:t>
            </a:r>
            <a:r>
              <a:rPr lang="ru-RU" i="1" dirty="0">
                <a:solidFill>
                  <a:schemeClr val="bg1"/>
                </a:solidFill>
              </a:rPr>
              <a:t>-таксис текста. — М., 1979 — С. 74 — 98</a:t>
            </a:r>
          </a:p>
          <a:p>
            <a:r>
              <a:rPr lang="ru-RU" i="1" dirty="0">
                <a:solidFill>
                  <a:schemeClr val="bg1"/>
                </a:solidFill>
              </a:rPr>
              <a:t>7.Зрожевская А.А. Формирование связной описательной речи в средней группе детского сада. — М., 1986.</a:t>
            </a:r>
          </a:p>
          <a:p>
            <a:r>
              <a:rPr lang="ru-RU" i="1" dirty="0">
                <a:solidFill>
                  <a:schemeClr val="bg1"/>
                </a:solidFill>
              </a:rPr>
              <a:t>8.Гербова В.В. Работа с сюжетными картинами // Дошкольное </a:t>
            </a:r>
            <a:r>
              <a:rPr lang="ru-RU" i="1" dirty="0" err="1">
                <a:solidFill>
                  <a:schemeClr val="bg1"/>
                </a:solidFill>
              </a:rPr>
              <a:t>воспита-ние</a:t>
            </a:r>
            <a:r>
              <a:rPr lang="ru-RU" i="1" dirty="0">
                <a:solidFill>
                  <a:schemeClr val="bg1"/>
                </a:solidFill>
              </a:rPr>
              <a:t>. 1979. № 1. — С. 18−23</a:t>
            </a:r>
          </a:p>
          <a:p>
            <a:r>
              <a:rPr lang="ru-RU" i="1" dirty="0">
                <a:solidFill>
                  <a:schemeClr val="bg1"/>
                </a:solidFill>
              </a:rPr>
              <a:t>9.Конина М.М. Роль картинки в обучении родному языку детей старшего дошкольного возраста — М., 1948. — С. 145 — 176</a:t>
            </a:r>
          </a:p>
          <a:p>
            <a:r>
              <a:rPr lang="ru-RU" i="1" dirty="0">
                <a:solidFill>
                  <a:schemeClr val="bg1"/>
                </a:solidFill>
              </a:rPr>
              <a:t>10.Леонтьев А.А. Внутренняя речь и процессы порождения высказывания // Вопросы порождения и обучения языку. — М., 1967. — С. 172 — 187</a:t>
            </a:r>
          </a:p>
          <a:p>
            <a:r>
              <a:rPr lang="ru-RU" i="1" dirty="0">
                <a:solidFill>
                  <a:schemeClr val="bg1"/>
                </a:solidFill>
              </a:rPr>
              <a:t>11.Леонтьев А.А. Признаки связности и цельности текста // Лингвистика текста. Материалы научной конференции. Ч.1 — М., 1975. — С. 2 — 10, 168 — 172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7804470"/>
      </p:ext>
    </p:extLst>
  </p:cSld>
  <p:clrMapOvr>
    <a:masterClrMapping/>
  </p:clrMapOvr>
  <p:transition>
    <p:wedg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5000">
              <a:schemeClr val="accent1">
                <a:lumMod val="75000"/>
              </a:schemeClr>
            </a:gs>
            <a:gs pos="8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C4BE662-78F9-426A-896F-1EF3636F8DE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219256" cy="6141296"/>
          </a:xfrm>
        </p:spPr>
        <p:txBody>
          <a:bodyPr>
            <a:normAutofit fontScale="85000" lnSpcReduction="20000"/>
          </a:bodyPr>
          <a:lstStyle/>
          <a:p>
            <a:r>
              <a:rPr lang="ru-RU" i="1" dirty="0">
                <a:solidFill>
                  <a:schemeClr val="bg1"/>
                </a:solidFill>
              </a:rPr>
              <a:t>12.Леушина А.М. Развитие монологической речи дошкольников // Психология ре-</a:t>
            </a:r>
            <a:r>
              <a:rPr lang="ru-RU" i="1" dirty="0" err="1">
                <a:solidFill>
                  <a:schemeClr val="bg1"/>
                </a:solidFill>
              </a:rPr>
              <a:t>чи</a:t>
            </a:r>
            <a:r>
              <a:rPr lang="ru-RU" i="1" dirty="0">
                <a:solidFill>
                  <a:schemeClr val="bg1"/>
                </a:solidFill>
              </a:rPr>
              <a:t>. — Л., 1941</a:t>
            </a:r>
          </a:p>
          <a:p>
            <a:r>
              <a:rPr lang="ru-RU" i="1" dirty="0">
                <a:solidFill>
                  <a:schemeClr val="bg1"/>
                </a:solidFill>
              </a:rPr>
              <a:t>13.Лурия А.Р. Речь и мышление. — М., 1975</a:t>
            </a:r>
          </a:p>
          <a:p>
            <a:r>
              <a:rPr lang="ru-RU" i="1" dirty="0">
                <a:solidFill>
                  <a:schemeClr val="bg1"/>
                </a:solidFill>
              </a:rPr>
              <a:t>14.Основы дошкольной педагогики / Под ред. А.В. Запорожца, Т.А. </a:t>
            </a:r>
            <a:r>
              <a:rPr lang="ru-RU" i="1" dirty="0" err="1">
                <a:solidFill>
                  <a:schemeClr val="bg1"/>
                </a:solidFill>
              </a:rPr>
              <a:t>Мар-ковой</a:t>
            </a:r>
            <a:r>
              <a:rPr lang="ru-RU" i="1" dirty="0">
                <a:solidFill>
                  <a:schemeClr val="bg1"/>
                </a:solidFill>
              </a:rPr>
              <a:t>. — М., 1980</a:t>
            </a:r>
          </a:p>
          <a:p>
            <a:r>
              <a:rPr lang="ru-RU" i="1" dirty="0">
                <a:solidFill>
                  <a:schemeClr val="bg1"/>
                </a:solidFill>
              </a:rPr>
              <a:t>15.Сохин Ф.А. Психолого-</a:t>
            </a:r>
            <a:r>
              <a:rPr lang="ru-RU" i="1" dirty="0" err="1">
                <a:solidFill>
                  <a:schemeClr val="bg1"/>
                </a:solidFill>
              </a:rPr>
              <a:t>педагогическис</a:t>
            </a:r>
            <a:r>
              <a:rPr lang="ru-RU" i="1" dirty="0">
                <a:solidFill>
                  <a:schemeClr val="bg1"/>
                </a:solidFill>
              </a:rPr>
              <a:t> условия развития речи </a:t>
            </a:r>
            <a:r>
              <a:rPr lang="ru-RU" i="1" dirty="0" err="1">
                <a:solidFill>
                  <a:schemeClr val="bg1"/>
                </a:solidFill>
              </a:rPr>
              <a:t>дошко-льников</a:t>
            </a:r>
            <a:r>
              <a:rPr lang="ru-RU" i="1" dirty="0">
                <a:solidFill>
                  <a:schemeClr val="bg1"/>
                </a:solidFill>
              </a:rPr>
              <a:t> в детском саду // Повышение эффективности </a:t>
            </a:r>
            <a:r>
              <a:rPr lang="ru-RU" i="1" dirty="0" err="1">
                <a:solidFill>
                  <a:schemeClr val="bg1"/>
                </a:solidFill>
              </a:rPr>
              <a:t>воспитательно</a:t>
            </a:r>
            <a:r>
              <a:rPr lang="ru-RU" i="1" dirty="0">
                <a:solidFill>
                  <a:schemeClr val="bg1"/>
                </a:solidFill>
              </a:rPr>
              <a:t>-образовательной работы в дошкольных учреждениях // Отв. ред. Н.Н. </a:t>
            </a:r>
            <a:r>
              <a:rPr lang="ru-RU" i="1" dirty="0" err="1">
                <a:solidFill>
                  <a:schemeClr val="bg1"/>
                </a:solidFill>
              </a:rPr>
              <a:t>Поддьяков</a:t>
            </a:r>
            <a:r>
              <a:rPr lang="ru-RU" i="1" dirty="0">
                <a:solidFill>
                  <a:schemeClr val="bg1"/>
                </a:solidFill>
              </a:rPr>
              <a:t> и др. — М., 1988. — С. 37— 45</a:t>
            </a:r>
          </a:p>
          <a:p>
            <a:r>
              <a:rPr lang="ru-RU" i="1" dirty="0">
                <a:solidFill>
                  <a:schemeClr val="bg1"/>
                </a:solidFill>
              </a:rPr>
              <a:t>16.Сохин Ф.А. </a:t>
            </a:r>
            <a:r>
              <a:rPr lang="ru-RU" i="1" dirty="0" err="1">
                <a:solidFill>
                  <a:schemeClr val="bg1"/>
                </a:solidFill>
              </a:rPr>
              <a:t>Психолого</a:t>
            </a:r>
            <a:r>
              <a:rPr lang="ru-RU" i="1" dirty="0">
                <a:solidFill>
                  <a:schemeClr val="bg1"/>
                </a:solidFill>
              </a:rPr>
              <a:t> — педагогические проблемы развития речи до-школьников // Вопросы психологии. 1989. № 3. — С. 23 — 29.</a:t>
            </a:r>
          </a:p>
          <a:p>
            <a:r>
              <a:rPr lang="ru-RU" i="1" dirty="0">
                <a:solidFill>
                  <a:schemeClr val="bg1"/>
                </a:solidFill>
              </a:rPr>
              <a:t>17.Тихеева Е.И. Развитие речи детей. — М., 1981</a:t>
            </a:r>
          </a:p>
          <a:p>
            <a:r>
              <a:rPr lang="ru-RU" i="1" dirty="0">
                <a:solidFill>
                  <a:schemeClr val="bg1"/>
                </a:solidFill>
              </a:rPr>
              <a:t>18.Ушакова О.С. Программа развития речи детей дошкольного возраста в детском саду: РАОНЦ семьи и детства. — М., 2001</a:t>
            </a:r>
          </a:p>
          <a:p>
            <a:r>
              <a:rPr lang="ru-RU" i="1" dirty="0">
                <a:solidFill>
                  <a:schemeClr val="bg1"/>
                </a:solidFill>
              </a:rPr>
              <a:t>19.Ушинский К.Д. Родное слово. — Новосибирск, 1994</a:t>
            </a:r>
          </a:p>
          <a:p>
            <a:r>
              <a:rPr lang="ru-RU" i="1" dirty="0">
                <a:solidFill>
                  <a:schemeClr val="bg1"/>
                </a:solidFill>
              </a:rPr>
              <a:t>20.Федоренко Л.П., Фомичева Г. А. и др. Методика развития речи детей дошкольного возраста. — М., 1984. — С. 103 — 125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551438"/>
      </p:ext>
    </p:extLst>
  </p:cSld>
  <p:clrMapOvr>
    <a:masterClrMapping/>
  </p:clrMapOvr>
  <p:transition>
    <p:wedg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5000">
              <a:schemeClr val="accent1">
                <a:lumMod val="75000"/>
              </a:schemeClr>
            </a:gs>
            <a:gs pos="8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CD9486-BC55-42A4-AD2B-8FAEA2886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792088"/>
          </a:xfrm>
        </p:spPr>
        <p:txBody>
          <a:bodyPr>
            <a:normAutofit/>
          </a:bodyPr>
          <a:lstStyle/>
          <a:p>
            <a:pPr algn="ctr"/>
            <a:r>
              <a:rPr lang="ru-RU" sz="1600" i="1" dirty="0">
                <a:solidFill>
                  <a:srgbClr val="FFFF00"/>
                </a:solidFill>
              </a:rPr>
              <a:t>ПРИЛОЖЕНИЕ</a:t>
            </a:r>
            <a:br>
              <a:rPr lang="ru-RU" sz="1600" i="1" dirty="0">
                <a:solidFill>
                  <a:srgbClr val="FFFF00"/>
                </a:solidFill>
              </a:rPr>
            </a:br>
            <a:r>
              <a:rPr lang="ru-RU" sz="1600" i="1" dirty="0">
                <a:solidFill>
                  <a:srgbClr val="FFFF00"/>
                </a:solidFill>
              </a:rPr>
              <a:t>Дидактическая игра «Подбери слово»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5421F65-C50E-4699-AFBE-5A234203601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4608512"/>
          </a:xfrm>
        </p:spPr>
        <p:txBody>
          <a:bodyPr>
            <a:normAutofit/>
          </a:bodyPr>
          <a:lstStyle/>
          <a:p>
            <a:pPr algn="just"/>
            <a:r>
              <a:rPr lang="ru-RU" sz="1600" i="1" dirty="0">
                <a:solidFill>
                  <a:schemeClr val="bg1"/>
                </a:solidFill>
              </a:rPr>
              <a:t>Цель: учить детей уточнять смысл с помощью прилагательных.</a:t>
            </a:r>
          </a:p>
          <a:p>
            <a:pPr algn="just"/>
            <a:r>
              <a:rPr lang="ru-RU" sz="1600" i="1" dirty="0">
                <a:solidFill>
                  <a:schemeClr val="bg1"/>
                </a:solidFill>
              </a:rPr>
              <a:t>Правила: подбирать наиболее точные слова.</a:t>
            </a:r>
          </a:p>
          <a:p>
            <a:pPr algn="just"/>
            <a:r>
              <a:rPr lang="ru-RU" sz="1600" i="1" dirty="0">
                <a:solidFill>
                  <a:schemeClr val="bg1"/>
                </a:solidFill>
              </a:rPr>
              <a:t>Ход игры: Воспитатель приносит куклу Марину и просит детей поиграть с ней в слова. Марина будет рассказывать историю, а дети должны подбирать уточняющие слова, чтобы ее смысл стал более понятен.</a:t>
            </a:r>
          </a:p>
          <a:p>
            <a:pPr algn="just"/>
            <a:r>
              <a:rPr lang="ru-RU" sz="1600" i="1" dirty="0">
                <a:solidFill>
                  <a:schemeClr val="bg1"/>
                </a:solidFill>
              </a:rPr>
              <a:t>Марина: Я купила арбуз. Но он не помещался в сумке, потому что он был … (большой). Я еле принесла его домой, разрезала и обрадовалась, потому что он оказался такой (красный). Я нарезала его дольками и угостила брата Лешу. Леша съел кусок и причмокнул губами. Я поняла, что арбуз был очень (вкусный).</a:t>
            </a:r>
          </a:p>
          <a:p>
            <a:pPr algn="just"/>
            <a:r>
              <a:rPr lang="ru-RU" sz="1600" i="1" dirty="0">
                <a:solidFill>
                  <a:schemeClr val="bg1"/>
                </a:solidFill>
              </a:rPr>
              <a:t>Воспитатель предлагает каждому ребенку рассказать о своей покупке. Дети с помощью воспитателя рассказывают свои истории, а Марина подбирает слова. Если слово подобрано неверно, педагог поднимает желтую карточку. </a:t>
            </a:r>
          </a:p>
          <a:p>
            <a:pPr marL="0" indent="0" algn="just">
              <a:buNone/>
            </a:pPr>
            <a:endParaRPr lang="ru-RU" sz="1600" i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FC3BCAB-3964-4EBC-B85D-155F9DE109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53" y="5071644"/>
            <a:ext cx="2444502" cy="1776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8ECF33B-8538-4478-A11E-A3A3036DE3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5026868"/>
            <a:ext cx="2264389" cy="17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3172833"/>
      </p:ext>
    </p:extLst>
  </p:cSld>
  <p:clrMapOvr>
    <a:masterClrMapping/>
  </p:clrMapOvr>
  <p:transition>
    <p:wedg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5000">
              <a:schemeClr val="accent1">
                <a:lumMod val="75000"/>
              </a:schemeClr>
            </a:gs>
            <a:gs pos="8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D331DA-F5E0-41EA-AD30-0EF1498DF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rgbClr val="FFFF00"/>
                </a:solidFill>
              </a:rPr>
              <a:t>Дидактическая игра «Говори наоборот»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D0C99A4-7734-4019-A23B-67B8B3BDE28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467600" cy="5565232"/>
          </a:xfrm>
        </p:spPr>
        <p:txBody>
          <a:bodyPr>
            <a:norm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Цель: развитие мышления, расширение словарного запаса</a:t>
            </a:r>
          </a:p>
          <a:p>
            <a:r>
              <a:rPr lang="ru-RU" sz="1400" i="1" dirty="0">
                <a:solidFill>
                  <a:schemeClr val="bg1"/>
                </a:solidFill>
              </a:rPr>
              <a:t>Задачи: Формировать умение называть слово с противоположным значением</a:t>
            </a:r>
          </a:p>
          <a:p>
            <a:r>
              <a:rPr lang="ru-RU" sz="1400" i="1" dirty="0">
                <a:solidFill>
                  <a:schemeClr val="bg1"/>
                </a:solidFill>
              </a:rPr>
              <a:t>Развивать слуховой анализатор, речь и мыслительные процессы детей путем игры Воспитать терпение и выдержку в ходе игры</a:t>
            </a:r>
          </a:p>
          <a:p>
            <a:r>
              <a:rPr lang="ru-RU" sz="1400" i="1" dirty="0">
                <a:solidFill>
                  <a:schemeClr val="bg1"/>
                </a:solidFill>
              </a:rPr>
              <a:t>Игровая задача: Назвать слово с противоположным значением</a:t>
            </a:r>
          </a:p>
          <a:p>
            <a:r>
              <a:rPr lang="ru-RU" sz="1400" i="1" dirty="0">
                <a:solidFill>
                  <a:schemeClr val="bg1"/>
                </a:solidFill>
              </a:rPr>
              <a:t>Игровые действия: </a:t>
            </a:r>
          </a:p>
          <a:p>
            <a:r>
              <a:rPr lang="ru-RU" sz="1400" i="1" dirty="0">
                <a:solidFill>
                  <a:schemeClr val="bg1"/>
                </a:solidFill>
              </a:rPr>
              <a:t>Ведущий кидает мяч ребенку, называет слово, а ребенок бросает мяч обратно и называет слово с противоположным значением</a:t>
            </a:r>
          </a:p>
          <a:p>
            <a:r>
              <a:rPr lang="ru-RU" sz="1400" i="1" dirty="0">
                <a:solidFill>
                  <a:schemeClr val="bg1"/>
                </a:solidFill>
              </a:rPr>
              <a:t>Правила игры:</a:t>
            </a:r>
          </a:p>
          <a:p>
            <a:r>
              <a:rPr lang="ru-RU" sz="1400" i="1" dirty="0">
                <a:solidFill>
                  <a:schemeClr val="bg1"/>
                </a:solidFill>
              </a:rPr>
              <a:t>Необходимо правильно назвать слово с противоположным значением, не допуская ошибок</a:t>
            </a:r>
          </a:p>
          <a:p>
            <a:endParaRPr lang="ru-RU" sz="17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9273911-BCAE-4953-8313-4DD9007116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891756"/>
            <a:ext cx="2313670" cy="2966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B647094-BEAB-472B-80D4-04CE3AEC33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791" y="4005064"/>
            <a:ext cx="2148465" cy="2852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6888514"/>
      </p:ext>
    </p:extLst>
  </p:cSld>
  <p:clrMapOvr>
    <a:masterClrMapping/>
  </p:clrMapOvr>
  <p:transition>
    <p:wedg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5000">
              <a:schemeClr val="accent1">
                <a:lumMod val="75000"/>
              </a:schemeClr>
            </a:gs>
            <a:gs pos="8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EF3F7A-D3FC-4921-97CD-36574FEF3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rgbClr val="FFFF00"/>
                </a:solidFill>
              </a:rPr>
              <a:t>Дидактическая игра «Выложи картинку»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F68E004-BF17-44A4-B0EB-2829ACF39F4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>
            <a:normAutofit/>
          </a:bodyPr>
          <a:lstStyle/>
          <a:p>
            <a:r>
              <a:rPr lang="ru-RU" sz="1700" i="1" dirty="0">
                <a:solidFill>
                  <a:schemeClr val="bg1"/>
                </a:solidFill>
              </a:rPr>
              <a:t>Цель: Формировать умение находить части предмета. Развивать умение составлять целое из частей. Закреплять название цветов. Развивать память, мышление, воображение.</a:t>
            </a:r>
          </a:p>
          <a:p>
            <a:r>
              <a:rPr lang="ru-RU" sz="1700" i="1" dirty="0">
                <a:solidFill>
                  <a:schemeClr val="bg1"/>
                </a:solidFill>
              </a:rPr>
              <a:t>Материал: Вырезанные из линолеума части предмета, оклеенные цветной пленкой с двух сторон.</a:t>
            </a:r>
          </a:p>
          <a:p>
            <a:r>
              <a:rPr lang="ru-RU" sz="1700" i="1" dirty="0">
                <a:solidFill>
                  <a:schemeClr val="bg1"/>
                </a:solidFill>
              </a:rPr>
              <a:t>Содержание игры: Воспитатель предлагает детям части предметов. Вместе с детьми рассматривают части (Солнышко, елочка, снеговик, машина, пирамидка, тучка и капельки дождя, грибок, ежик, </a:t>
            </a:r>
            <a:r>
              <a:rPr lang="ru-RU" sz="1700" i="1" dirty="0" err="1">
                <a:solidFill>
                  <a:schemeClr val="bg1"/>
                </a:solidFill>
              </a:rPr>
              <a:t>домик,дерево</a:t>
            </a:r>
            <a:r>
              <a:rPr lang="ru-RU" sz="1700" i="1" dirty="0">
                <a:solidFill>
                  <a:schemeClr val="bg1"/>
                </a:solidFill>
              </a:rPr>
              <a:t>, цветы, забор, радуга и т. п.).Дети называют, что можно составить из деталей. Какого цвета часть. Находят необходимые части предмета, составляют картинку.  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F6AC89B-A21D-46B8-92D9-E9D7D2676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4221088"/>
            <a:ext cx="3960440" cy="248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74705"/>
      </p:ext>
    </p:extLst>
  </p:cSld>
  <p:clrMapOvr>
    <a:masterClrMapping/>
  </p:clrMapOvr>
  <p:transition>
    <p:wedg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5000">
              <a:schemeClr val="accent1">
                <a:lumMod val="75000"/>
              </a:schemeClr>
            </a:gs>
            <a:gs pos="8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906AA2-AB35-4DD1-83D4-DF1D9267A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rgbClr val="FFFF00"/>
                </a:solidFill>
              </a:rPr>
              <a:t>Дидактическая игра «Предложение рассыпалось»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1877C34-0F81-452E-921E-E26A35501A0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931224" cy="5349208"/>
          </a:xfrm>
        </p:spPr>
        <p:txBody>
          <a:bodyPr/>
          <a:lstStyle/>
          <a:p>
            <a:r>
              <a:rPr lang="ru-RU" sz="1600" i="1" dirty="0">
                <a:solidFill>
                  <a:schemeClr val="bg1"/>
                </a:solidFill>
              </a:rPr>
              <a:t>Цель: Формировать умение составлять предложение из слов по картинке. Закреплять правильное произношение звука ЛЬ в предложениях.</a:t>
            </a:r>
          </a:p>
          <a:p>
            <a:r>
              <a:rPr lang="ru-RU" sz="1600" i="1" dirty="0">
                <a:solidFill>
                  <a:schemeClr val="bg1"/>
                </a:solidFill>
              </a:rPr>
              <a:t>Описание: Взрослый показывает детям картинку и читает слова под ней. Затем предлагает составить правильное предложение из этих слов. В получившемся предложении можно посчитать количество слов, составить схему предложения.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4E51031-6795-49A0-869A-0EDB91D71B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796" y="3176259"/>
            <a:ext cx="4352032" cy="3264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1828373"/>
      </p:ext>
    </p:extLst>
  </p:cSld>
  <p:clrMapOvr>
    <a:masterClrMapping/>
  </p:clrMapOvr>
  <p:transition>
    <p:wedg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5000">
              <a:schemeClr val="accent1">
                <a:lumMod val="75000"/>
              </a:schemeClr>
            </a:gs>
            <a:gs pos="8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A11607-D9FC-47AE-8F1E-449DF2194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1800" dirty="0">
                <a:solidFill>
                  <a:srgbClr val="FFFF00"/>
                </a:solidFill>
              </a:rPr>
              <a:t>Беседа: Знакомство с различными видами картин</a:t>
            </a:r>
            <a:br>
              <a:rPr lang="ru-RU" sz="1800" dirty="0">
                <a:solidFill>
                  <a:srgbClr val="FFFF00"/>
                </a:solidFill>
              </a:rPr>
            </a:br>
            <a:endParaRPr lang="ru-RU" sz="1800" dirty="0">
              <a:solidFill>
                <a:srgbClr val="FFFF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533D665-D6D1-4E16-9220-EC53C23614D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147248" cy="5421216"/>
          </a:xfrm>
        </p:spPr>
        <p:txBody>
          <a:bodyPr>
            <a:normAutofit/>
          </a:bodyPr>
          <a:lstStyle/>
          <a:p>
            <a:r>
              <a:rPr lang="ru-RU" sz="1600" i="1" dirty="0">
                <a:solidFill>
                  <a:schemeClr val="bg1"/>
                </a:solidFill>
              </a:rPr>
              <a:t>Цель: Показать знания и умения детей в изобразительной деятельности полученные в процессе обучения.</a:t>
            </a:r>
          </a:p>
          <a:p>
            <a:r>
              <a:rPr lang="ru-RU" sz="1600" i="1" dirty="0">
                <a:solidFill>
                  <a:schemeClr val="bg1"/>
                </a:solidFill>
              </a:rPr>
              <a:t>Задачи:</a:t>
            </a:r>
          </a:p>
          <a:p>
            <a:r>
              <a:rPr lang="ru-RU" sz="1600" i="1" dirty="0">
                <a:solidFill>
                  <a:schemeClr val="bg1"/>
                </a:solidFill>
              </a:rPr>
              <a:t>-Формировать умение различать жанры живописи из общей массы картин. -Закреплять у детей представление о живописи, как виде изобразительного искусства, знать особенности каждого жанра.</a:t>
            </a:r>
          </a:p>
          <a:p>
            <a:r>
              <a:rPr lang="ru-RU" sz="1600" i="1" dirty="0">
                <a:solidFill>
                  <a:schemeClr val="bg1"/>
                </a:solidFill>
              </a:rPr>
              <a:t>- Развивать эстетическую оценку, умение видеть с помощью каких средств выразительности изображена картина художником.</a:t>
            </a:r>
          </a:p>
          <a:p>
            <a:r>
              <a:rPr lang="ru-RU" sz="1600" i="1" dirty="0">
                <a:solidFill>
                  <a:schemeClr val="bg1"/>
                </a:solidFill>
              </a:rPr>
              <a:t>- Вызвать у детей эмоциональный отклик на произведения художников, т. е., что понравилось.</a:t>
            </a:r>
          </a:p>
          <a:p>
            <a:r>
              <a:rPr lang="ru-RU" sz="1600" i="1" dirty="0">
                <a:solidFill>
                  <a:schemeClr val="bg1"/>
                </a:solidFill>
              </a:rPr>
              <a:t>- Воспитывать умение работать в коллективе во время игры «Создание натюрморта». – Знакомство с анималистическим жанром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D6D47A7-6F10-4681-95B1-09CE90686F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714" y="4509120"/>
            <a:ext cx="2864571" cy="2148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4089836"/>
      </p:ext>
    </p:extLst>
  </p:cSld>
  <p:clrMapOvr>
    <a:masterClrMapping/>
  </p:clrMapOvr>
  <p:transition>
    <p:wedg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5000">
              <a:schemeClr val="accent1">
                <a:lumMod val="75000"/>
              </a:schemeClr>
            </a:gs>
            <a:gs pos="8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CE774A03-464E-405C-BF8F-8371CC4A488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1" cy="6858000"/>
          </a:xfrm>
        </p:spPr>
      </p:pic>
    </p:spTree>
    <p:extLst>
      <p:ext uri="{BB962C8B-B14F-4D97-AF65-F5344CB8AC3E}">
        <p14:creationId xmlns:p14="http://schemas.microsoft.com/office/powerpoint/2010/main" val="1078601728"/>
      </p:ext>
    </p:extLst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83000">
              <a:schemeClr val="accent1">
                <a:lumMod val="96000"/>
                <a:lumOff val="4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92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467600" cy="1428760"/>
          </a:xfrm>
        </p:spPr>
        <p:txBody>
          <a:bodyPr>
            <a:noAutofit/>
          </a:bodyPr>
          <a:lstStyle/>
          <a:p>
            <a:pPr algn="ctr"/>
            <a:r>
              <a:rPr lang="ru-RU" b="1" i="1" dirty="0">
                <a:solidFill>
                  <a:srgbClr val="FFFF00"/>
                </a:solidFill>
              </a:rPr>
              <a:t>Цели проекта: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5240" cy="4873752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i="1" dirty="0">
                <a:solidFill>
                  <a:srgbClr val="FFFF00"/>
                </a:solidFill>
              </a:rPr>
              <a:t>1.Усвоение способов  для  создания собственного речевого продукта по сюжетной  картине.</a:t>
            </a:r>
          </a:p>
          <a:p>
            <a:pPr marL="0" lvl="0" indent="0" algn="ctr">
              <a:buNone/>
            </a:pPr>
            <a:endParaRPr lang="ru-RU" i="1" dirty="0">
              <a:solidFill>
                <a:srgbClr val="FFFF00"/>
              </a:solidFill>
            </a:endParaRPr>
          </a:p>
          <a:p>
            <a:pPr marL="0" lvl="0" indent="0" algn="ctr">
              <a:buNone/>
            </a:pPr>
            <a:r>
              <a:rPr lang="ru-RU" i="1" dirty="0">
                <a:solidFill>
                  <a:srgbClr val="FFFF00"/>
                </a:solidFill>
              </a:rPr>
              <a:t>2.Формирование  у дошкольников интереса  к созданию собственного речевого продукта.</a:t>
            </a:r>
          </a:p>
          <a:p>
            <a:pPr marL="0" lvl="0" indent="0" algn="ctr">
              <a:buNone/>
            </a:pP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E0B8821-192D-4AB5-8C8D-3F3643AD5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009478"/>
            <a:ext cx="2664296" cy="2464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5000">
              <a:schemeClr val="accent1">
                <a:lumMod val="75000"/>
              </a:schemeClr>
            </a:gs>
            <a:gs pos="8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5C80CD0F-CD8F-4D32-AB07-A942E251CC2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9036496" cy="6858000"/>
          </a:xfrm>
        </p:spPr>
      </p:pic>
    </p:spTree>
    <p:extLst>
      <p:ext uri="{BB962C8B-B14F-4D97-AF65-F5344CB8AC3E}">
        <p14:creationId xmlns:p14="http://schemas.microsoft.com/office/powerpoint/2010/main" val="1976068407"/>
      </p:ext>
    </p:extLst>
  </p:cSld>
  <p:clrMapOvr>
    <a:masterClrMapping/>
  </p:clrMapOvr>
  <p:transition>
    <p:wedg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5000">
              <a:schemeClr val="accent1">
                <a:lumMod val="75000"/>
              </a:schemeClr>
            </a:gs>
            <a:gs pos="8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041F9420-0C0F-4087-9BEE-1937C7A1173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884307" cy="3663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6956F0F-9027-4B65-8827-458235234C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278242"/>
            <a:ext cx="4773010" cy="3579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4418946"/>
      </p:ext>
    </p:extLst>
  </p:cSld>
  <p:clrMapOvr>
    <a:masterClrMapping/>
  </p:clrMapOvr>
  <p:transition>
    <p:wedg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5000">
              <a:schemeClr val="accent1">
                <a:lumMod val="75000"/>
              </a:schemeClr>
            </a:gs>
            <a:gs pos="8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557EA4-2EC5-4A14-B1A0-95EAC6E9F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38138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rgbClr val="FFFF00"/>
                </a:solidFill>
              </a:rPr>
              <a:t>Сюжетно-ролевая игра </a:t>
            </a:r>
            <a:br>
              <a:rPr lang="ru-RU" sz="1800" dirty="0">
                <a:solidFill>
                  <a:srgbClr val="FFFF00"/>
                </a:solidFill>
              </a:rPr>
            </a:br>
            <a:r>
              <a:rPr lang="ru-RU" sz="1800" dirty="0">
                <a:solidFill>
                  <a:srgbClr val="FFFF00"/>
                </a:solidFill>
              </a:rPr>
              <a:t>«Семья»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AE2F4BD-969E-415E-9167-6B46CD3CEEA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1600" dirty="0">
                <a:solidFill>
                  <a:schemeClr val="bg1"/>
                </a:solidFill>
              </a:rPr>
              <a:t>Цель: Развитие у детей интереса к сюжетно-ролевой игре.</a:t>
            </a:r>
          </a:p>
          <a:p>
            <a:r>
              <a:rPr lang="ru-RU" sz="1600" dirty="0">
                <a:solidFill>
                  <a:schemeClr val="bg1"/>
                </a:solidFill>
              </a:rPr>
              <a:t>Задачи: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</a:rPr>
              <a:t>     - учить детей планировать игру, подбирать атрибуты;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</a:rPr>
              <a:t>     - продолжать обучение уметь распределять роли ; самостоятельно                  развивать сюжет игры;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</a:rPr>
              <a:t>- расширять словарный запас; развивать диалогическую речь детей;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</a:rPr>
              <a:t>- способствовать установлению дружеских взаимоотношений между играющими.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D1B6B1E-6444-4632-B148-60FC6D87D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293096"/>
            <a:ext cx="2780607" cy="2086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AAD76B9-741E-43FF-BAE6-8C9F853D52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366" y="4206165"/>
            <a:ext cx="3271384" cy="2173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0689604"/>
      </p:ext>
    </p:extLst>
  </p:cSld>
  <p:clrMapOvr>
    <a:masterClrMapping/>
  </p:clrMapOvr>
  <p:transition>
    <p:wedg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5000">
              <a:schemeClr val="accent1">
                <a:lumMod val="75000"/>
              </a:schemeClr>
            </a:gs>
            <a:gs pos="8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A7D459-8AFB-4B44-9A70-E6F37FA56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rgbClr val="FFFF00"/>
                </a:solidFill>
              </a:rPr>
              <a:t>ООД по речевому развитию </a:t>
            </a:r>
            <a:br>
              <a:rPr lang="ru-RU" sz="1800" dirty="0">
                <a:solidFill>
                  <a:srgbClr val="FFFF00"/>
                </a:solidFill>
              </a:rPr>
            </a:br>
            <a:r>
              <a:rPr lang="ru-RU" sz="1800" dirty="0">
                <a:solidFill>
                  <a:srgbClr val="FFFF00"/>
                </a:solidFill>
              </a:rPr>
              <a:t> «Кто-то, где-то»</a:t>
            </a:r>
            <a:br>
              <a:rPr lang="ru-RU" sz="1800" dirty="0">
                <a:solidFill>
                  <a:srgbClr val="FFFF00"/>
                </a:solidFill>
              </a:rPr>
            </a:br>
            <a:endParaRPr lang="ru-RU" sz="1800" dirty="0">
              <a:solidFill>
                <a:srgbClr val="FFFF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5F464AF-1A7B-43A0-9F11-2B049DEAA5D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>
            <a:normAutofit fontScale="77500" lnSpcReduction="20000"/>
          </a:bodyPr>
          <a:lstStyle/>
          <a:p>
            <a:r>
              <a:rPr lang="ru-RU" i="1" u="sng" dirty="0">
                <a:solidFill>
                  <a:schemeClr val="bg1"/>
                </a:solidFill>
              </a:rPr>
              <a:t>Цель: </a:t>
            </a:r>
            <a:r>
              <a:rPr lang="ru-RU" i="1" dirty="0">
                <a:solidFill>
                  <a:schemeClr val="bg1"/>
                </a:solidFill>
              </a:rPr>
              <a:t>развитие связной речи и творческого воображения; обучение дошкольников составлению сюжетов сказочного содержания.</a:t>
            </a:r>
          </a:p>
          <a:p>
            <a:r>
              <a:rPr lang="ru-RU" i="1" u="sng" dirty="0">
                <a:solidFill>
                  <a:schemeClr val="bg1"/>
                </a:solidFill>
              </a:rPr>
              <a:t>Задачи:</a:t>
            </a:r>
          </a:p>
          <a:p>
            <a:r>
              <a:rPr lang="ru-RU" i="1" dirty="0">
                <a:solidFill>
                  <a:schemeClr val="bg1"/>
                </a:solidFill>
              </a:rPr>
              <a:t>1. Развивать связную монологическую речь (составление рассказа-описания героев-животных).</a:t>
            </a:r>
          </a:p>
          <a:p>
            <a:r>
              <a:rPr lang="ru-RU" i="1" dirty="0">
                <a:solidFill>
                  <a:schemeClr val="bg1"/>
                </a:solidFill>
              </a:rPr>
              <a:t>2. Учить детей представлять объект (животное) в каком-либо месте и составлять про него небольшой сюжет сказочного содержания.</a:t>
            </a:r>
          </a:p>
          <a:p>
            <a:r>
              <a:rPr lang="ru-RU" i="1" dirty="0">
                <a:solidFill>
                  <a:schemeClr val="bg1"/>
                </a:solidFill>
              </a:rPr>
              <a:t>3. Показать возможности развития сюжета.</a:t>
            </a:r>
          </a:p>
          <a:p>
            <a:r>
              <a:rPr lang="ru-RU" i="1" dirty="0">
                <a:solidFill>
                  <a:schemeClr val="bg1"/>
                </a:solidFill>
              </a:rPr>
              <a:t>4. </a:t>
            </a:r>
            <a:r>
              <a:rPr lang="ru-RU" i="1" u="sng" dirty="0">
                <a:solidFill>
                  <a:schemeClr val="bg1"/>
                </a:solidFill>
              </a:rPr>
              <a:t>Словарь: </a:t>
            </a:r>
            <a:r>
              <a:rPr lang="ru-RU" i="1" dirty="0">
                <a:solidFill>
                  <a:schemeClr val="bg1"/>
                </a:solidFill>
              </a:rPr>
              <a:t>учить детей подбирать прилагательные к существительным.</a:t>
            </a:r>
          </a:p>
          <a:p>
            <a:r>
              <a:rPr lang="ru-RU" i="1" u="sng" dirty="0">
                <a:solidFill>
                  <a:schemeClr val="bg1"/>
                </a:solidFill>
              </a:rPr>
              <a:t>Оборудование: </a:t>
            </a:r>
            <a:r>
              <a:rPr lang="ru-RU" i="1" dirty="0">
                <a:solidFill>
                  <a:schemeClr val="bg1"/>
                </a:solidFill>
              </a:rPr>
              <a:t>картинки с изображением различных животных (цыплёнок, щенок, котёнок, белочка, рыба, медведь, червяк, ёжик); картинки с изображением обычного летнего леса, дремучего леса, тёмного, сказочного леса; лесной полянки; водоёма, подземного царства.</a:t>
            </a:r>
          </a:p>
          <a:p>
            <a:r>
              <a:rPr lang="ru-RU" i="1" u="sng" dirty="0">
                <a:solidFill>
                  <a:schemeClr val="bg1"/>
                </a:solidFill>
              </a:rPr>
              <a:t>Примечание: </a:t>
            </a:r>
            <a:r>
              <a:rPr lang="ru-RU" i="1" dirty="0">
                <a:solidFill>
                  <a:schemeClr val="bg1"/>
                </a:solidFill>
              </a:rPr>
              <a:t>в процессе беседы с детьми педагог обязательно обращает внимание детей на то, что их ответы должны быть развёрнутыми, полными.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3299726"/>
      </p:ext>
    </p:extLst>
  </p:cSld>
  <p:clrMapOvr>
    <a:masterClrMapping/>
  </p:clrMapOvr>
  <p:transition>
    <p:wedg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762702-FE93-4337-82A8-A17165AD1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70794695-38BD-49B0-8743-54EF83D203C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072194844"/>
      </p:ext>
    </p:extLst>
  </p:cSld>
  <p:clrMapOvr>
    <a:masterClrMapping/>
  </p:clrMapOvr>
  <p:transition>
    <p:wedg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5000">
              <a:schemeClr val="accent1">
                <a:lumMod val="75000"/>
              </a:schemeClr>
            </a:gs>
            <a:gs pos="8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9C5CB5D0-3251-42FD-82E3-226A0221A896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922540706"/>
      </p:ext>
    </p:extLst>
  </p:cSld>
  <p:clrMapOvr>
    <a:masterClrMapping/>
  </p:clrMapOvr>
  <p:transition>
    <p:wedg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5EEFED4-2C27-4E58-A71B-CB5B85D54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07141430"/>
      </p:ext>
    </p:extLst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rgbClr val="002060"/>
            </a:gs>
            <a:gs pos="83000">
              <a:schemeClr val="accent1">
                <a:lumMod val="96000"/>
                <a:lumOff val="4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92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14290"/>
            <a:ext cx="6172200" cy="1428760"/>
          </a:xfrm>
        </p:spPr>
        <p:txBody>
          <a:bodyPr>
            <a:normAutofit/>
          </a:bodyPr>
          <a:lstStyle/>
          <a:p>
            <a:pPr algn="ctr"/>
            <a:r>
              <a:rPr lang="ru-RU" i="1" dirty="0">
                <a:solidFill>
                  <a:schemeClr val="tx1"/>
                </a:solidFill>
              </a:rPr>
              <a:t>Задачи проекта: </a:t>
            </a:r>
            <a:r>
              <a:rPr lang="ru-RU" dirty="0">
                <a:solidFill>
                  <a:schemeClr val="accent1"/>
                </a:solidFill>
              </a:rPr>
              <a:t/>
            </a:r>
            <a:br>
              <a:rPr lang="ru-RU" dirty="0">
                <a:solidFill>
                  <a:schemeClr val="accent1"/>
                </a:solidFill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95736" y="1285860"/>
            <a:ext cx="6768752" cy="5095890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200" i="1" dirty="0">
                <a:solidFill>
                  <a:srgbClr val="FFFF00"/>
                </a:solidFill>
              </a:rPr>
              <a:t>• Развивать  монологическую речь.</a:t>
            </a:r>
          </a:p>
          <a:p>
            <a:pPr lvl="0"/>
            <a:endParaRPr lang="ru-RU" sz="2200" i="1" dirty="0">
              <a:solidFill>
                <a:srgbClr val="FFFF00"/>
              </a:solidFill>
            </a:endParaRPr>
          </a:p>
          <a:p>
            <a:pPr lvl="0">
              <a:buFont typeface="Wingdings" pitchFamily="2" charset="2"/>
              <a:buChar char="v"/>
            </a:pPr>
            <a:r>
              <a:rPr lang="ru-RU" sz="2200" i="1" dirty="0">
                <a:solidFill>
                  <a:srgbClr val="FFFF00"/>
                </a:solidFill>
              </a:rPr>
              <a:t>• Составлять  рассказы  по                                                                  предложенной  картине.</a:t>
            </a:r>
          </a:p>
          <a:p>
            <a:pPr lvl="0"/>
            <a:endParaRPr lang="ru-RU" sz="2200" i="1" dirty="0">
              <a:solidFill>
                <a:srgbClr val="FFFF00"/>
              </a:solidFill>
            </a:endParaRPr>
          </a:p>
          <a:p>
            <a:pPr lvl="0">
              <a:buFont typeface="Wingdings" pitchFamily="2" charset="2"/>
              <a:buChar char="v"/>
            </a:pPr>
            <a:r>
              <a:rPr lang="ru-RU" sz="2200" i="1" dirty="0">
                <a:solidFill>
                  <a:srgbClr val="FFFF00"/>
                </a:solidFill>
              </a:rPr>
              <a:t>• Учить излагать  связно, последовательно.</a:t>
            </a:r>
          </a:p>
          <a:p>
            <a:pPr lvl="0"/>
            <a:endParaRPr lang="ru-RU" sz="2200" i="1" dirty="0">
              <a:solidFill>
                <a:srgbClr val="FFFF00"/>
              </a:solidFill>
            </a:endParaRPr>
          </a:p>
          <a:p>
            <a:pPr lvl="0">
              <a:buFont typeface="Wingdings" pitchFamily="2" charset="2"/>
              <a:buChar char="v"/>
            </a:pPr>
            <a:r>
              <a:rPr lang="ru-RU" sz="2200" i="1" dirty="0">
                <a:solidFill>
                  <a:srgbClr val="FFFF00"/>
                </a:solidFill>
              </a:rPr>
              <a:t>• Учить выражать своё  отношение  к  качествам  разных  персонажей.</a:t>
            </a:r>
          </a:p>
          <a:p>
            <a:pPr lvl="0" algn="ctr">
              <a:buFont typeface="Wingdings" pitchFamily="2" charset="2"/>
              <a:buChar char="v"/>
            </a:pPr>
            <a:endParaRPr lang="ru-RU" sz="2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002060"/>
            </a:gs>
            <a:gs pos="70000">
              <a:schemeClr val="accent1">
                <a:lumMod val="96000"/>
                <a:lumOff val="4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48" y="829183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i="1" dirty="0">
                <a:solidFill>
                  <a:srgbClr val="FFFF00"/>
                </a:solidFill>
              </a:rPr>
              <a:t>Вид проекта: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32901" y="829183"/>
            <a:ext cx="8678198" cy="202375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sz="4000" i="1" dirty="0"/>
          </a:p>
          <a:p>
            <a:pPr marL="0" indent="0" algn="ctr">
              <a:buNone/>
            </a:pPr>
            <a:endParaRPr lang="ru-RU" sz="4000" i="1" dirty="0"/>
          </a:p>
          <a:p>
            <a:pPr marL="0" indent="0" algn="ctr">
              <a:buNone/>
            </a:pPr>
            <a:r>
              <a:rPr lang="ru-RU" sz="4000" i="1" dirty="0"/>
              <a:t>информационно-творческий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83A3D27-4B15-4E84-8D2B-EDC284626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430420"/>
            <a:ext cx="4499992" cy="3325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000">
              <a:srgbClr val="002060"/>
            </a:gs>
            <a:gs pos="70000">
              <a:schemeClr val="accent1">
                <a:lumMod val="96000"/>
                <a:lumOff val="4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7467600" cy="728865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/>
              <a:t/>
            </a:r>
            <a:br>
              <a:rPr lang="ru-RU" i="1" dirty="0"/>
            </a:br>
            <a:r>
              <a:rPr lang="ru-RU" sz="4900" i="1" dirty="0"/>
              <a:t>Участники: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5686436" cy="4943472"/>
          </a:xfrm>
        </p:spPr>
        <p:txBody>
          <a:bodyPr>
            <a:noAutofit/>
          </a:bodyPr>
          <a:lstStyle/>
          <a:p>
            <a:r>
              <a:rPr lang="ru-RU" sz="3600" i="1" dirty="0"/>
              <a:t>Дети старшего возраста (5-7  лет),  воспитатель, родители.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4293018D-3D1B-4CC3-8A6A-0DEA23A66BC8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3387">
            <a:off x="5097359" y="1850519"/>
            <a:ext cx="3429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000">
              <a:srgbClr val="002060"/>
            </a:gs>
            <a:gs pos="86000">
              <a:schemeClr val="accent1">
                <a:lumMod val="96000"/>
                <a:lumOff val="4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14290"/>
            <a:ext cx="6172200" cy="1126478"/>
          </a:xfrm>
        </p:spPr>
        <p:txBody>
          <a:bodyPr>
            <a:normAutofit/>
          </a:bodyPr>
          <a:lstStyle/>
          <a:p>
            <a:pPr algn="ctr"/>
            <a:r>
              <a:rPr lang="ru-RU" i="1" dirty="0"/>
              <a:t>Материалы: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1CA94EF-8352-4A0E-B42A-06AD25911735}"/>
              </a:ext>
            </a:extLst>
          </p:cNvPr>
          <p:cNvSpPr/>
          <p:nvPr/>
        </p:nvSpPr>
        <p:spPr>
          <a:xfrm>
            <a:off x="1979712" y="1489302"/>
            <a:ext cx="70385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/>
              <a:t>Методическая литература, подборка картин по возрасту, оформление картотеки «Дидактические игры по развитию речи».</a:t>
            </a:r>
          </a:p>
        </p:txBody>
      </p:sp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000">
              <a:srgbClr val="002060"/>
            </a:gs>
            <a:gs pos="86000">
              <a:schemeClr val="accent1">
                <a:lumMod val="96000"/>
                <a:lumOff val="4000"/>
              </a:schemeClr>
            </a:gs>
            <a:gs pos="97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467600" cy="1071570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>
                <a:solidFill>
                  <a:srgbClr val="FFC000"/>
                </a:solidFill>
              </a:rPr>
              <a:t>Ресурсы: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291264" cy="51435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i="1" dirty="0"/>
              <a:t>Проектор, компьютер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2FB03201-FCB4-4F42-987E-C1D137B8F093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568" y="2276872"/>
            <a:ext cx="4752528" cy="3960440"/>
          </a:xfrm>
        </p:spPr>
      </p:pic>
    </p:spTree>
  </p:cSld>
  <p:clrMapOvr>
    <a:masterClrMapping/>
  </p:clrMapOvr>
  <p:transition>
    <p:wedg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366</TotalTime>
  <Words>2444</Words>
  <Application>Microsoft Office PowerPoint</Application>
  <PresentationFormat>Экран (4:3)</PresentationFormat>
  <Paragraphs>184</Paragraphs>
  <Slides>46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Эркер</vt:lpstr>
      <vt:lpstr>Презентация проекта:                        Развитие монологической речи в процессе рассказывания по картинам.                                                                          Подготовила и провела                                                     воспитатель Толкодубова И.А.   </vt:lpstr>
      <vt:lpstr> Актуальность проекта: </vt:lpstr>
      <vt:lpstr>Проблема:</vt:lpstr>
      <vt:lpstr>Цели проекта:  </vt:lpstr>
      <vt:lpstr>Задачи проекта:  </vt:lpstr>
      <vt:lpstr>Вид проекта:  </vt:lpstr>
      <vt:lpstr> Участники: </vt:lpstr>
      <vt:lpstr>Материалы:  </vt:lpstr>
      <vt:lpstr>Ресурсы: </vt:lpstr>
      <vt:lpstr>Основные направления работы с детьми:</vt:lpstr>
      <vt:lpstr>Работа с родителями: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Методическое сопровождение:</vt:lpstr>
      <vt:lpstr>Этапы проекта:</vt:lpstr>
      <vt:lpstr>Планируемые результаты от реализации проекта:</vt:lpstr>
      <vt:lpstr>Продукты проекта:</vt:lpstr>
      <vt:lpstr>План по реализации проекта для детей старшего дошкольного возраста (5-7 лет) </vt:lpstr>
      <vt:lpstr>Презентация PowerPoint</vt:lpstr>
      <vt:lpstr>Презентация PowerPoint</vt:lpstr>
      <vt:lpstr>Заключение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литературы</vt:lpstr>
      <vt:lpstr>Презентация PowerPoint</vt:lpstr>
      <vt:lpstr>Список источников информации</vt:lpstr>
      <vt:lpstr>Презентация PowerPoint</vt:lpstr>
      <vt:lpstr>ПРИЛОЖЕНИЕ Дидактическая игра «Подбери слово»</vt:lpstr>
      <vt:lpstr>Дидактическая игра «Говори наоборот»</vt:lpstr>
      <vt:lpstr>Дидактическая игра «Выложи картинку»</vt:lpstr>
      <vt:lpstr>Дидактическая игра «Предложение рассыпалось»</vt:lpstr>
      <vt:lpstr> Беседа: Знакомство с различными видами картин </vt:lpstr>
      <vt:lpstr>Презентация PowerPoint</vt:lpstr>
      <vt:lpstr>Презентация PowerPoint</vt:lpstr>
      <vt:lpstr>Презентация PowerPoint</vt:lpstr>
      <vt:lpstr>Сюжетно-ролевая игра  «Семья» </vt:lpstr>
      <vt:lpstr>ООД по речевому развитию   «Кто-то, где-то» 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занятия: Развитие монологической речи в процессе рассказывания по картинам.  </dc:title>
  <dc:creator>Admin</dc:creator>
  <cp:lastModifiedBy>Таня</cp:lastModifiedBy>
  <cp:revision>60</cp:revision>
  <dcterms:created xsi:type="dcterms:W3CDTF">2001-10-24T18:28:48Z</dcterms:created>
  <dcterms:modified xsi:type="dcterms:W3CDTF">2018-07-22T16:08:50Z</dcterms:modified>
</cp:coreProperties>
</file>