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6" r:id="rId9"/>
    <p:sldId id="264" r:id="rId10"/>
    <p:sldId id="265" r:id="rId11"/>
    <p:sldId id="267" r:id="rId12"/>
    <p:sldId id="268" r:id="rId13"/>
    <p:sldId id="263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2" autoAdjust="0"/>
  </p:normalViewPr>
  <p:slideViewPr>
    <p:cSldViewPr>
      <p:cViewPr varScale="1">
        <p:scale>
          <a:sx n="76" d="100"/>
          <a:sy n="76" d="100"/>
        </p:scale>
        <p:origin x="1356" y="2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E543E-EDFD-4CEC-A510-93197780A8C5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5559D-17CA-49C8-96BF-E08E5531DB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75CE-A9CE-47D5-8B79-A45356470D6B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7C907-5202-42FC-8AF9-4D496D77B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E47CE-9662-4887-91C7-D71B3FEAE146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FD2C2-0F63-4E16-A332-7F16A6DC6A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70610-CA80-4E47-9353-DDC7059B3780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8F686-C17F-4766-926F-3FD43EEC20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31C9C-A8D7-4063-A9AF-6CCFFF80CE20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79AE8-B613-4E31-8A2F-849C6967FC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BDE7E-4B89-4958-8BAF-9316CE369039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B239B-9D61-4936-8775-4AD10D78FA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964AD-8657-4DE8-966B-1FAAFD4D46A2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A1068-1D78-43CB-AF8C-CD2CA5AD4B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CD54B-85CA-483E-8F45-15E2D9FF0CB9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1DEE5-42D8-41DB-9785-C74189E4A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923B5-1042-4B10-B004-43C528DD2B2D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2B821-54F4-4E84-955B-5265327F70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DF05D-BE6D-47C9-BFA1-80B714488DD5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C4CEE-AE8C-4546-A64A-809AB93415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D7AB8-628C-4BAB-968E-19B14517B95F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BAAD1-9A9E-4FD8-BA21-F92C5C3086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5E9CD4-33A4-4971-A437-E292B71564E1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64BCA9-6250-46E0-BCCB-8C5E03538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9144000" cy="7315200"/>
          </a:xfrm>
          <a:prstGeom prst="rect">
            <a:avLst/>
          </a:prstGeom>
        </p:spPr>
      </p:pic>
      <p:sp>
        <p:nvSpPr>
          <p:cNvPr id="13314" name="Прямоугольник 4"/>
          <p:cNvSpPr>
            <a:spLocks noChangeArrowheads="1"/>
          </p:cNvSpPr>
          <p:nvPr/>
        </p:nvSpPr>
        <p:spPr bwMode="auto">
          <a:xfrm>
            <a:off x="684213" y="1052513"/>
            <a:ext cx="7920037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latin typeface="Times New Roman" pitchFamily="18" charset="0"/>
                <a:cs typeface="Times New Roman" pitchFamily="18" charset="0"/>
              </a:rPr>
              <a:t>Подвижные игры детей как важнейшее средство оздоровления.</a:t>
            </a:r>
            <a:endParaRPr lang="ru-RU" sz="5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4" descr="Подвижные иг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3500438"/>
            <a:ext cx="3671887" cy="26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0" cy="7000596"/>
          </a:xfrm>
          <a:prstGeom prst="rect">
            <a:avLst/>
          </a:prstGeom>
        </p:spPr>
      </p:pic>
      <p:pic>
        <p:nvPicPr>
          <p:cNvPr id="22535" name="Picture 7" descr="Игры у медведя во бору &quot; и другие иг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412875"/>
            <a:ext cx="1757362" cy="4627563"/>
          </a:xfrm>
          <a:prstGeom prst="rect">
            <a:avLst/>
          </a:prstGeom>
          <a:noFill/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827088" y="836613"/>
            <a:ext cx="4357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/>
              <a:t>Средняя группа:</a:t>
            </a:r>
          </a:p>
        </p:txBody>
      </p:sp>
      <p:pic>
        <p:nvPicPr>
          <p:cNvPr id="22538" name="Picture 10" descr="Самолеты, на посадку!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2568575"/>
            <a:ext cx="5338762" cy="3298825"/>
          </a:xfrm>
          <a:prstGeom prst="rect">
            <a:avLst/>
          </a:prstGeom>
          <a:noFill/>
        </p:spPr>
      </p:pic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4140200" y="1268413"/>
            <a:ext cx="280828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dirty="0"/>
              <a:t> </a:t>
            </a:r>
            <a:r>
              <a:rPr lang="ru-RU" sz="2000" dirty="0"/>
              <a:t>У медведя во бору</a:t>
            </a:r>
          </a:p>
          <a:p>
            <a:pPr>
              <a:buFontTx/>
              <a:buChar char="•"/>
            </a:pPr>
            <a:endParaRPr lang="ru-RU" sz="2000" dirty="0"/>
          </a:p>
          <a:p>
            <a:pPr>
              <a:buFontTx/>
              <a:buChar char="•"/>
            </a:pPr>
            <a:r>
              <a:rPr lang="ru-RU" sz="2000" dirty="0"/>
              <a:t> Самолёты</a:t>
            </a:r>
          </a:p>
          <a:p>
            <a:pPr>
              <a:buFontTx/>
              <a:buChar char="•"/>
            </a:pPr>
            <a:endParaRPr lang="ru-RU" sz="2000" dirty="0"/>
          </a:p>
          <a:p>
            <a:pPr>
              <a:buFontTx/>
              <a:buChar char="•"/>
            </a:pPr>
            <a:r>
              <a:rPr lang="ru-RU" sz="2000" dirty="0"/>
              <a:t> Перелет птиц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21"/>
            <a:ext cx="9144000" cy="6970375"/>
          </a:xfrm>
          <a:prstGeom prst="rect">
            <a:avLst/>
          </a:prstGeom>
        </p:spPr>
      </p:pic>
      <p:pic>
        <p:nvPicPr>
          <p:cNvPr id="24585" name="Picture 9" descr="Идите ко мне подвижная игра - Новинки книжного ми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836613"/>
            <a:ext cx="3438525" cy="2970212"/>
          </a:xfrm>
          <a:prstGeom prst="rect">
            <a:avLst/>
          </a:prstGeom>
          <a:noFill/>
        </p:spPr>
      </p:pic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611188" y="765175"/>
            <a:ext cx="42799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/>
              <a:t>Старшая группа:</a:t>
            </a:r>
          </a:p>
          <a:p>
            <a:endParaRPr lang="ru-RU" sz="2000" dirty="0"/>
          </a:p>
          <a:p>
            <a:pPr>
              <a:buFontTx/>
              <a:buChar char="•"/>
            </a:pPr>
            <a:r>
              <a:rPr lang="ru-RU" sz="2000" dirty="0"/>
              <a:t> Мышеловка</a:t>
            </a:r>
          </a:p>
          <a:p>
            <a:pPr>
              <a:buFontTx/>
              <a:buChar char="•"/>
            </a:pPr>
            <a:endParaRPr lang="ru-RU" sz="2000" dirty="0"/>
          </a:p>
          <a:p>
            <a:pPr>
              <a:buFontTx/>
              <a:buChar char="•"/>
            </a:pPr>
            <a:r>
              <a:rPr lang="ru-RU" sz="2000" dirty="0"/>
              <a:t> Кто скорее доберется до флажка</a:t>
            </a:r>
          </a:p>
        </p:txBody>
      </p:sp>
      <p:pic>
        <p:nvPicPr>
          <p:cNvPr id="24587" name="Picture 11" descr="Игра &quot;Горелки с платочком&quot; :: Русские народные подвижные игры для дете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2895600"/>
            <a:ext cx="4752975" cy="3232150"/>
          </a:xfrm>
          <a:prstGeom prst="rect">
            <a:avLst/>
          </a:prstGeom>
          <a:noFill/>
        </p:spPr>
      </p:pic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5940425" y="4365625"/>
            <a:ext cx="2300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ru-RU" dirty="0"/>
              <a:t> </a:t>
            </a:r>
            <a:r>
              <a:rPr lang="ru-RU" sz="2000" dirty="0"/>
              <a:t>Гори, гори, ясно!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22"/>
            <a:ext cx="9144000" cy="7056378"/>
          </a:xfrm>
          <a:prstGeom prst="rect">
            <a:avLst/>
          </a:prstGeom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684213" y="860425"/>
            <a:ext cx="7478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Подготовительная к школе группа:</a:t>
            </a:r>
            <a:endParaRPr lang="ru-RU" sz="2000" dirty="0"/>
          </a:p>
        </p:txBody>
      </p:sp>
      <p:pic>
        <p:nvPicPr>
          <p:cNvPr id="25608" name="Picture 8" descr="Стена ВКонтакт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484313"/>
            <a:ext cx="1812925" cy="4608512"/>
          </a:xfrm>
          <a:prstGeom prst="rect">
            <a:avLst/>
          </a:prstGeom>
          <a:noFill/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2852738"/>
            <a:ext cx="4095750" cy="3190875"/>
          </a:xfrm>
          <a:prstGeom prst="rect">
            <a:avLst/>
          </a:prstGeom>
          <a:noFill/>
        </p:spPr>
      </p:pic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3348038" y="1484313"/>
            <a:ext cx="27178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dirty="0"/>
              <a:t> </a:t>
            </a:r>
            <a:r>
              <a:rPr lang="ru-RU" sz="2000" dirty="0"/>
              <a:t>Совушка</a:t>
            </a:r>
          </a:p>
          <a:p>
            <a:pPr>
              <a:buFontTx/>
              <a:buChar char="•"/>
            </a:pPr>
            <a:endParaRPr lang="ru-RU" sz="2000" dirty="0"/>
          </a:p>
          <a:p>
            <a:pPr>
              <a:buFontTx/>
              <a:buChar char="•"/>
            </a:pPr>
            <a:r>
              <a:rPr lang="ru-RU" sz="2000" dirty="0"/>
              <a:t> Коршун и наседка</a:t>
            </a:r>
          </a:p>
          <a:p>
            <a:pPr>
              <a:buFontTx/>
              <a:buChar char="•"/>
            </a:pPr>
            <a:endParaRPr lang="ru-RU" sz="2000" dirty="0"/>
          </a:p>
          <a:p>
            <a:pPr>
              <a:buFontTx/>
              <a:buChar char="•"/>
            </a:pPr>
            <a:r>
              <a:rPr lang="ru-RU" sz="2000" dirty="0"/>
              <a:t> Охотники и звери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60" y="0"/>
            <a:ext cx="9144000" cy="7086600"/>
          </a:xfrm>
          <a:prstGeom prst="rect">
            <a:avLst/>
          </a:prstGeom>
        </p:spPr>
      </p:pic>
      <p:pic>
        <p:nvPicPr>
          <p:cNvPr id="20488" name="Picture 8" descr="Подвижные игры для детей на улице и дома &quot; сайт для детей и родител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692150"/>
            <a:ext cx="5143500" cy="3867150"/>
          </a:xfrm>
          <a:prstGeom prst="rect">
            <a:avLst/>
          </a:prstGeom>
          <a:noFill/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422974" y="4415909"/>
            <a:ext cx="50196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ru-RU" dirty="0" smtClean="0"/>
              <a:t>Подготовила: воспитател</a:t>
            </a:r>
            <a:r>
              <a:rPr lang="ru-RU" dirty="0" smtClean="0"/>
              <a:t>ь </a:t>
            </a:r>
            <a:r>
              <a:rPr lang="ru-RU" dirty="0" err="1" smtClean="0"/>
              <a:t>Толкодубова</a:t>
            </a:r>
            <a:r>
              <a:rPr lang="ru-RU" dirty="0" smtClean="0"/>
              <a:t> И. 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9144000" cy="7315200"/>
          </a:xfrm>
          <a:prstGeom prst="rect">
            <a:avLst/>
          </a:prstGeom>
        </p:spPr>
      </p:pic>
      <p:sp>
        <p:nvSpPr>
          <p:cNvPr id="14338" name="Прямоугольник 2"/>
          <p:cNvSpPr>
            <a:spLocks noChangeArrowheads="1"/>
          </p:cNvSpPr>
          <p:nvPr/>
        </p:nvSpPr>
        <p:spPr bwMode="auto">
          <a:xfrm>
            <a:off x="683569" y="836613"/>
            <a:ext cx="777686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u="sng" dirty="0"/>
              <a:t>Задачи развития двигательной активности у дошкольника:</a:t>
            </a:r>
          </a:p>
          <a:p>
            <a:endParaRPr lang="ru-RU" sz="2000" b="1" dirty="0"/>
          </a:p>
          <a:p>
            <a:r>
              <a:rPr lang="ru-RU" sz="2000" dirty="0"/>
              <a:t>• воспитание потребности в здоровом образе жизни;</a:t>
            </a:r>
          </a:p>
          <a:p>
            <a:r>
              <a:rPr lang="ru-RU" sz="2000" dirty="0"/>
              <a:t>• формирование жизненно-необходимых двигательных умений и навыков в соответствии с индивидуальными особенностями и состоянием здоровья ребенка;</a:t>
            </a:r>
          </a:p>
          <a:p>
            <a:r>
              <a:rPr lang="ru-RU" sz="2000" dirty="0"/>
              <a:t>• формирование моральных качеств (выносливость, силы воли);</a:t>
            </a:r>
          </a:p>
          <a:p>
            <a:r>
              <a:rPr lang="ru-RU" sz="2000" dirty="0"/>
              <a:t>• развитие интереса к физическим упражнениям и подвижным играм;</a:t>
            </a:r>
          </a:p>
          <a:p>
            <a:r>
              <a:rPr lang="ru-RU" sz="2000" dirty="0"/>
              <a:t>• создание условий для реализации потребности детей в двигательной активности; </a:t>
            </a:r>
          </a:p>
          <a:p>
            <a:r>
              <a:rPr lang="ru-RU" sz="2000" dirty="0"/>
              <a:t>• профилактика простудных заболеваний;</a:t>
            </a:r>
          </a:p>
          <a:p>
            <a:r>
              <a:rPr lang="ru-RU" sz="2000" dirty="0"/>
              <a:t>• коррекционно-восстановительная работа, направленная на предупреждение отклонений в физическом развитии;</a:t>
            </a:r>
          </a:p>
          <a:p>
            <a:r>
              <a:rPr lang="ru-RU" sz="2000" dirty="0"/>
              <a:t>• выявление интересов, склонностей и способностей детей в двигательной деятельности и реализации их через систему спортивно-оздоровительной работы.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597"/>
            <a:ext cx="9144000" cy="7229197"/>
          </a:xfrm>
          <a:prstGeom prst="rect">
            <a:avLst/>
          </a:prstGeom>
        </p:spPr>
      </p:pic>
      <p:pic>
        <p:nvPicPr>
          <p:cNvPr id="15362" name="Picture 7" descr="Подвижные игры на примерах - Моя семей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341438"/>
            <a:ext cx="38195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971601" y="1052513"/>
            <a:ext cx="7128792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000" b="1" u="sng" dirty="0"/>
              <a:t>Подвижные игры классифицируются по:</a:t>
            </a:r>
          </a:p>
          <a:p>
            <a:endParaRPr lang="ru-RU" sz="2000" b="1" u="sng" dirty="0"/>
          </a:p>
          <a:p>
            <a:r>
              <a:rPr lang="ru-RU" sz="2000" dirty="0"/>
              <a:t>. степени подвижности игры: </a:t>
            </a:r>
          </a:p>
          <a:p>
            <a:r>
              <a:rPr lang="ru-RU" sz="2000" dirty="0"/>
              <a:t>                   - малая</a:t>
            </a:r>
          </a:p>
          <a:p>
            <a:r>
              <a:rPr lang="ru-RU" sz="2000" dirty="0"/>
              <a:t>                   - средняя</a:t>
            </a:r>
          </a:p>
          <a:p>
            <a:r>
              <a:rPr lang="ru-RU" sz="2000" dirty="0"/>
              <a:t>                   - большая</a:t>
            </a:r>
          </a:p>
          <a:p>
            <a:endParaRPr lang="ru-RU" sz="2000" dirty="0"/>
          </a:p>
          <a:p>
            <a:r>
              <a:rPr lang="ru-RU" sz="2000" dirty="0"/>
              <a:t>. преобладающим движениям:</a:t>
            </a:r>
          </a:p>
          <a:p>
            <a:r>
              <a:rPr lang="ru-RU" sz="2000" dirty="0"/>
              <a:t>                   - игры с прыжками</a:t>
            </a:r>
          </a:p>
          <a:p>
            <a:r>
              <a:rPr lang="ru-RU" sz="2000" dirty="0"/>
              <a:t>                   - с перебежками и др.</a:t>
            </a:r>
          </a:p>
          <a:p>
            <a:endParaRPr lang="ru-RU" sz="2000" dirty="0"/>
          </a:p>
          <a:p>
            <a:r>
              <a:rPr lang="ru-RU" sz="2000" dirty="0"/>
              <a:t>. предметам, которые используются в игре:</a:t>
            </a:r>
          </a:p>
          <a:p>
            <a:r>
              <a:rPr lang="ru-RU" sz="2000" dirty="0"/>
              <a:t>                   - игры с мячом</a:t>
            </a:r>
          </a:p>
          <a:p>
            <a:r>
              <a:rPr lang="ru-RU" sz="2000" dirty="0"/>
              <a:t>                   - с лентами</a:t>
            </a:r>
          </a:p>
          <a:p>
            <a:r>
              <a:rPr lang="ru-RU" sz="2000" dirty="0"/>
              <a:t>                   - с обручами и 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597"/>
            <a:ext cx="9144000" cy="7229197"/>
          </a:xfrm>
          <a:prstGeom prst="rect">
            <a:avLst/>
          </a:prstGeom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11188" y="552450"/>
            <a:ext cx="8045450" cy="566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b="1" dirty="0"/>
              <a:t>Игра по проверке знаний по проведению подвижных игр.</a:t>
            </a:r>
            <a:endParaRPr lang="ru-RU" sz="2400" dirty="0"/>
          </a:p>
          <a:p>
            <a:r>
              <a:rPr lang="ru-RU" sz="2000" dirty="0"/>
              <a:t>1. Сколько подвижных игр можно использовать в течение дня?</a:t>
            </a:r>
          </a:p>
          <a:p>
            <a:r>
              <a:rPr lang="ru-RU" sz="2000" dirty="0"/>
              <a:t>2. Длительность проведения подвижной игры? </a:t>
            </a:r>
          </a:p>
          <a:p>
            <a:r>
              <a:rPr lang="ru-RU" sz="2000" dirty="0"/>
              <a:t>3. Какие подвижные игры используются в утренний отрезок времени с 7.00 до 9.00? </a:t>
            </a:r>
          </a:p>
          <a:p>
            <a:r>
              <a:rPr lang="ru-RU" sz="2000" dirty="0"/>
              <a:t>4. Какие подвижные игры используются в вечерний отрезок времени с 16.00 до 19.00? </a:t>
            </a:r>
          </a:p>
          <a:p>
            <a:r>
              <a:rPr lang="ru-RU" sz="2000" dirty="0"/>
              <a:t>5. Для чего нужны правила в подвижных играх? </a:t>
            </a:r>
          </a:p>
          <a:p>
            <a:r>
              <a:rPr lang="ru-RU" sz="2000" dirty="0"/>
              <a:t>6. Как собрать детей младшего школьного возраста на игру? </a:t>
            </a:r>
          </a:p>
          <a:p>
            <a:r>
              <a:rPr lang="ru-RU" sz="2000" dirty="0"/>
              <a:t>7. Как собрать детей старшего  школьного возраста на игру? </a:t>
            </a:r>
          </a:p>
          <a:p>
            <a:r>
              <a:rPr lang="ru-RU" sz="2000" dirty="0"/>
              <a:t>8. Как можно руководить подвижной игрой? </a:t>
            </a:r>
          </a:p>
          <a:p>
            <a:r>
              <a:rPr lang="ru-RU" sz="2000" dirty="0"/>
              <a:t>9. Каким правилам безопасности нужно обучить детей перед проведением подвижной игры? </a:t>
            </a:r>
          </a:p>
          <a:p>
            <a:r>
              <a:rPr lang="ru-RU" sz="2000" dirty="0"/>
              <a:t>10. Как провести анализ подвижной игры с детьми? </a:t>
            </a:r>
          </a:p>
          <a:p>
            <a:r>
              <a:rPr lang="ru-RU" sz="2000" dirty="0"/>
              <a:t>11. Этапы руководства подвижной игрой? </a:t>
            </a:r>
          </a:p>
          <a:p>
            <a:r>
              <a:rPr lang="ru-RU" sz="2000" dirty="0"/>
              <a:t>12. Что такое вариативность в подвижных играх?</a:t>
            </a:r>
            <a:r>
              <a:rPr lang="ru-RU" dirty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3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3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3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9144000" cy="7315200"/>
          </a:xfrm>
          <a:prstGeom prst="rect">
            <a:avLst/>
          </a:prstGeom>
        </p:spPr>
      </p:pic>
      <p:pic>
        <p:nvPicPr>
          <p:cNvPr id="17414" name="Picture 6" descr="3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908050"/>
            <a:ext cx="5800725" cy="3686175"/>
          </a:xfrm>
          <a:prstGeom prst="rect">
            <a:avLst/>
          </a:prstGeom>
          <a:noFill/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899591" y="745341"/>
            <a:ext cx="5256733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2400" b="1" dirty="0"/>
              <a:t>Во время подвижных игр у детей </a:t>
            </a:r>
          </a:p>
          <a:p>
            <a:r>
              <a:rPr lang="ru-RU" sz="2400" b="1" dirty="0"/>
              <a:t>развивается:</a:t>
            </a:r>
          </a:p>
          <a:p>
            <a:endParaRPr lang="ru-RU" sz="2400" b="1" dirty="0"/>
          </a:p>
          <a:p>
            <a:pPr>
              <a:buFontTx/>
              <a:buChar char="•"/>
            </a:pPr>
            <a:r>
              <a:rPr lang="ru-RU" sz="2000" dirty="0"/>
              <a:t> Ловкость</a:t>
            </a:r>
          </a:p>
          <a:p>
            <a:pPr>
              <a:buFontTx/>
              <a:buChar char="•"/>
            </a:pPr>
            <a:r>
              <a:rPr lang="ru-RU" sz="2000" dirty="0"/>
              <a:t> Быстрота</a:t>
            </a:r>
          </a:p>
          <a:p>
            <a:pPr>
              <a:buFontTx/>
              <a:buChar char="•"/>
            </a:pPr>
            <a:r>
              <a:rPr lang="ru-RU" sz="2000" dirty="0"/>
              <a:t> Сила</a:t>
            </a:r>
          </a:p>
          <a:p>
            <a:pPr>
              <a:buFontTx/>
              <a:buChar char="•"/>
            </a:pPr>
            <a:r>
              <a:rPr lang="ru-RU" sz="2000" dirty="0"/>
              <a:t> Выносливость</a:t>
            </a:r>
          </a:p>
          <a:p>
            <a:pPr>
              <a:buFontTx/>
              <a:buChar char="•"/>
            </a:pPr>
            <a:r>
              <a:rPr lang="ru-RU" sz="2000" dirty="0"/>
              <a:t> Смелость</a:t>
            </a:r>
          </a:p>
          <a:p>
            <a:pPr>
              <a:buFontTx/>
              <a:buChar char="•"/>
            </a:pPr>
            <a:r>
              <a:rPr lang="ru-RU" sz="2000" dirty="0"/>
              <a:t> Активность</a:t>
            </a:r>
          </a:p>
          <a:p>
            <a:pPr>
              <a:buFontTx/>
              <a:buChar char="•"/>
            </a:pPr>
            <a:r>
              <a:rPr lang="ru-RU" sz="2000" dirty="0"/>
              <a:t> Настойчивость</a:t>
            </a:r>
          </a:p>
          <a:p>
            <a:pPr>
              <a:buFontTx/>
              <a:buChar char="•"/>
            </a:pPr>
            <a:r>
              <a:rPr lang="ru-RU" sz="2000" dirty="0"/>
              <a:t> Инициатива</a:t>
            </a:r>
          </a:p>
          <a:p>
            <a:pPr>
              <a:buFontTx/>
              <a:buChar char="•"/>
            </a:pPr>
            <a:r>
              <a:rPr lang="ru-RU" sz="2000" dirty="0"/>
              <a:t> Самостоятельность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779838" y="4437063"/>
            <a:ext cx="29527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/>
              <a:t>Воспитывается:</a:t>
            </a:r>
            <a:r>
              <a:rPr lang="ru-RU" sz="2000"/>
              <a:t> </a:t>
            </a:r>
          </a:p>
          <a:p>
            <a:r>
              <a:rPr lang="ru-RU" sz="2000"/>
              <a:t> Чувство дружбы</a:t>
            </a:r>
          </a:p>
          <a:p>
            <a:r>
              <a:rPr lang="ru-RU" sz="2000"/>
              <a:t> Товарищества</a:t>
            </a:r>
          </a:p>
          <a:p>
            <a:r>
              <a:rPr lang="ru-RU" sz="2000"/>
              <a:t> Взаимопомощи</a:t>
            </a:r>
          </a:p>
          <a:p>
            <a:r>
              <a:rPr lang="ru-RU" sz="2000"/>
              <a:t> Честности.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9144000" cy="7315200"/>
          </a:xfrm>
          <a:prstGeom prst="rect">
            <a:avLst/>
          </a:prstGeom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2060575"/>
            <a:ext cx="3535362" cy="3816350"/>
          </a:xfrm>
          <a:prstGeom prst="rect">
            <a:avLst/>
          </a:prstGeom>
          <a:noFill/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539750" y="620713"/>
            <a:ext cx="7632700" cy="539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b="1" dirty="0"/>
              <a:t>Педагогам-дошкольникам необходимо:</a:t>
            </a:r>
          </a:p>
          <a:p>
            <a:endParaRPr lang="ru-RU" sz="2400" b="1" dirty="0"/>
          </a:p>
          <a:p>
            <a:pPr>
              <a:buFontTx/>
              <a:buChar char="-"/>
            </a:pPr>
            <a:r>
              <a:rPr lang="ru-RU" sz="2000" dirty="0"/>
              <a:t>Уделять особое внимание организации подвижных игр, как средству повышения двигательной активности дошкольников.</a:t>
            </a:r>
          </a:p>
          <a:p>
            <a:pPr>
              <a:buFontTx/>
              <a:buChar char="-"/>
            </a:pPr>
            <a:endParaRPr lang="ru-RU" sz="2000" dirty="0"/>
          </a:p>
          <a:p>
            <a:pPr>
              <a:buFontTx/>
              <a:buChar char="-"/>
            </a:pPr>
            <a:r>
              <a:rPr lang="ru-RU" sz="2000" dirty="0"/>
              <a:t>Максимально увеличить время </a:t>
            </a:r>
          </a:p>
          <a:p>
            <a:r>
              <a:rPr lang="ru-RU" sz="2000" dirty="0"/>
              <a:t>пребывания детей на свежем </a:t>
            </a:r>
          </a:p>
          <a:p>
            <a:r>
              <a:rPr lang="ru-RU" sz="2000" dirty="0"/>
              <a:t>воздухе с обязательной организацией </a:t>
            </a:r>
          </a:p>
          <a:p>
            <a:r>
              <a:rPr lang="ru-RU" sz="2000" dirty="0"/>
              <a:t>двигательной активности.</a:t>
            </a:r>
          </a:p>
          <a:p>
            <a:pPr>
              <a:buFontTx/>
              <a:buChar char="-"/>
            </a:pPr>
            <a:endParaRPr lang="ru-RU" sz="2000" dirty="0"/>
          </a:p>
          <a:p>
            <a:pPr>
              <a:buFontTx/>
              <a:buChar char="-"/>
            </a:pPr>
            <a:r>
              <a:rPr lang="ru-RU" sz="2000" dirty="0"/>
              <a:t>Рационально сочетать физкультурные </a:t>
            </a:r>
          </a:p>
          <a:p>
            <a:r>
              <a:rPr lang="ru-RU" sz="2000" dirty="0"/>
              <a:t>занятия с закаливающими процедурами.</a:t>
            </a:r>
          </a:p>
          <a:p>
            <a:pPr>
              <a:buFontTx/>
              <a:buChar char="-"/>
            </a:pPr>
            <a:endParaRPr lang="ru-RU" sz="2000" dirty="0"/>
          </a:p>
          <a:p>
            <a:pPr>
              <a:buFontTx/>
              <a:buChar char="-"/>
            </a:pPr>
            <a:r>
              <a:rPr lang="ru-RU" sz="2000" dirty="0"/>
              <a:t>Наращивать резервные возможности </a:t>
            </a:r>
          </a:p>
          <a:p>
            <a:r>
              <a:rPr lang="ru-RU" sz="2000" dirty="0"/>
              <a:t>организма ребёнка за счёт регулярных </a:t>
            </a:r>
          </a:p>
          <a:p>
            <a:r>
              <a:rPr lang="ru-RU" sz="2000" dirty="0"/>
              <a:t>проведений подвижных игр, </a:t>
            </a:r>
          </a:p>
          <a:p>
            <a:r>
              <a:rPr lang="ru-RU" sz="2000" dirty="0"/>
              <a:t>физических упражнений.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144000" cy="6912768"/>
          </a:xfrm>
          <a:prstGeom prst="rect">
            <a:avLst/>
          </a:prstGeom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2648" y="2852936"/>
            <a:ext cx="5124450" cy="3086100"/>
          </a:xfrm>
          <a:prstGeom prst="rect">
            <a:avLst/>
          </a:prstGeom>
          <a:noFill/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827088" y="836613"/>
            <a:ext cx="7201296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ru-RU" sz="2400" b="1" dirty="0"/>
              <a:t>Подвижная игра</a:t>
            </a:r>
            <a:r>
              <a:rPr lang="ru-RU" sz="2000" dirty="0"/>
              <a:t> - одно из комплексных средств воспитания и развития: она направлена на всестороннюю физическую подготовленность (через непосредственное овладение основами движения и сложных действий в изменяющихся условиях коллективной деятельности), совершенствование функций организма, черт характера играющих.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9113"/>
          </a:xfrm>
          <a:prstGeom prst="rect">
            <a:avLst/>
          </a:prstGeom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744788"/>
            <a:ext cx="3744912" cy="3328987"/>
          </a:xfrm>
          <a:prstGeom prst="rect">
            <a:avLst/>
          </a:prstGeom>
          <a:noFill/>
        </p:spPr>
      </p:pic>
      <p:pic>
        <p:nvPicPr>
          <p:cNvPr id="23559" name="Picture 7" descr="Подвижные игры с детьми младшего дошкольного возраста (Тимоф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836613"/>
            <a:ext cx="4259263" cy="2854325"/>
          </a:xfrm>
          <a:prstGeom prst="rect">
            <a:avLst/>
          </a:prstGeom>
          <a:noFill/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684213" y="836613"/>
            <a:ext cx="410368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/>
              <a:t>Первая младшая группа:</a:t>
            </a:r>
          </a:p>
          <a:p>
            <a:endParaRPr lang="ru-RU" sz="2000"/>
          </a:p>
          <a:p>
            <a:pPr>
              <a:buFontTx/>
              <a:buChar char="•"/>
            </a:pPr>
            <a:r>
              <a:rPr lang="ru-RU" sz="2000"/>
              <a:t> Воробушки и автомобиль</a:t>
            </a:r>
          </a:p>
          <a:p>
            <a:endParaRPr lang="ru-RU" sz="2000"/>
          </a:p>
          <a:p>
            <a:endParaRPr lang="ru-RU" sz="2000"/>
          </a:p>
          <a:p>
            <a:pPr>
              <a:buFontTx/>
              <a:buChar char="•"/>
            </a:pPr>
            <a:r>
              <a:rPr lang="ru-RU" sz="2000"/>
              <a:t> Лови мяч</a:t>
            </a: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5076825" y="4437063"/>
            <a:ext cx="314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ru-RU" sz="2000"/>
              <a:t> Зайка беленький сидит</a:t>
            </a:r>
            <a:r>
              <a:rPr lang="ru-RU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7086600"/>
          </a:xfrm>
          <a:prstGeom prst="rect">
            <a:avLst/>
          </a:prstGeom>
        </p:spPr>
      </p:pic>
      <p:pic>
        <p:nvPicPr>
          <p:cNvPr id="21512" name="Picture 8" descr="Частный детский сад Кроха - Подвижные игры с детьми младшего дошкольного возраста - Сюжетные игры для детей от 3-х ле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141663"/>
            <a:ext cx="4186238" cy="2905125"/>
          </a:xfrm>
          <a:prstGeom prst="rect">
            <a:avLst/>
          </a:prstGeom>
          <a:noFill/>
        </p:spPr>
      </p:pic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611188" y="835025"/>
            <a:ext cx="39481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/>
              <a:t>Вторая младшая группа:</a:t>
            </a:r>
          </a:p>
          <a:p>
            <a:endParaRPr lang="ru-RU" sz="2000" dirty="0"/>
          </a:p>
          <a:p>
            <a:pPr>
              <a:buFontTx/>
              <a:buChar char="•"/>
            </a:pPr>
            <a:r>
              <a:rPr lang="ru-RU" sz="2000" dirty="0"/>
              <a:t> Птички в гнездышках</a:t>
            </a:r>
          </a:p>
          <a:p>
            <a:pPr>
              <a:buFontTx/>
              <a:buChar char="•"/>
            </a:pPr>
            <a:endParaRPr lang="ru-RU" sz="2000" dirty="0"/>
          </a:p>
          <a:p>
            <a:pPr>
              <a:buFontTx/>
              <a:buChar char="•"/>
            </a:pPr>
            <a:r>
              <a:rPr lang="ru-RU" sz="2000" dirty="0"/>
              <a:t> С кочки на кочку</a:t>
            </a:r>
          </a:p>
          <a:p>
            <a:pPr>
              <a:buFontTx/>
              <a:buChar char="•"/>
            </a:pPr>
            <a:endParaRPr lang="ru-RU" sz="2000" dirty="0"/>
          </a:p>
          <a:p>
            <a:pPr>
              <a:buFontTx/>
              <a:buChar char="•"/>
            </a:pPr>
            <a:r>
              <a:rPr lang="ru-RU" sz="2000" dirty="0"/>
              <a:t> Лохматый пес</a:t>
            </a:r>
          </a:p>
        </p:txBody>
      </p:sp>
      <p:pic>
        <p:nvPicPr>
          <p:cNvPr id="21516" name="Picture 12" descr="Тимофеева Е. А. Подвижные игры с детьми младшего дошкольного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765175"/>
            <a:ext cx="3889375" cy="2295525"/>
          </a:xfrm>
          <a:prstGeom prst="rect">
            <a:avLst/>
          </a:prstGeom>
          <a:noFill/>
        </p:spPr>
      </p:pic>
      <p:pic>
        <p:nvPicPr>
          <p:cNvPr id="21514" name="Picture 10" descr="Семейный портал - Упражнения с ходьбой и бегом для детей 4-х ле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3860800"/>
            <a:ext cx="3619500" cy="1365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1202</TotalTime>
  <Words>520</Words>
  <Application>Microsoft Office PowerPoint</Application>
  <PresentationFormat>Экран (4:3)</PresentationFormat>
  <Paragraphs>106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Татьяна Захарова</cp:lastModifiedBy>
  <cp:revision>14</cp:revision>
  <dcterms:created xsi:type="dcterms:W3CDTF">2015-01-25T17:37:15Z</dcterms:created>
  <dcterms:modified xsi:type="dcterms:W3CDTF">2021-03-25T17:56:51Z</dcterms:modified>
</cp:coreProperties>
</file>